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4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
            <a:ext cx="10692130" cy="7560309"/>
          </a:xfrm>
          <a:custGeom>
            <a:avLst/>
            <a:gdLst/>
            <a:ahLst/>
            <a:cxnLst/>
            <a:rect l="l" t="t" r="r" b="b"/>
            <a:pathLst>
              <a:path w="10692130" h="7560309">
                <a:moveTo>
                  <a:pt x="10692003" y="0"/>
                </a:moveTo>
                <a:lnTo>
                  <a:pt x="0" y="0"/>
                </a:lnTo>
                <a:lnTo>
                  <a:pt x="0" y="7559992"/>
                </a:lnTo>
                <a:lnTo>
                  <a:pt x="10692003" y="7559992"/>
                </a:lnTo>
                <a:lnTo>
                  <a:pt x="10692003" y="0"/>
                </a:lnTo>
                <a:close/>
              </a:path>
            </a:pathLst>
          </a:custGeom>
          <a:solidFill>
            <a:srgbClr val="ECEDEE"/>
          </a:solidFill>
        </p:spPr>
        <p:txBody>
          <a:bodyPr wrap="square" lIns="0" tIns="0" rIns="0" bIns="0" rtlCol="0"/>
          <a:lstStyle/>
          <a:p>
            <a:endParaRPr/>
          </a:p>
        </p:txBody>
      </p:sp>
      <p:sp>
        <p:nvSpPr>
          <p:cNvPr id="2" name="Holder 2"/>
          <p:cNvSpPr>
            <a:spLocks noGrp="1"/>
          </p:cNvSpPr>
          <p:nvPr>
            <p:ph type="title"/>
          </p:nvPr>
        </p:nvSpPr>
        <p:spPr>
          <a:xfrm>
            <a:off x="534670" y="302514"/>
            <a:ext cx="9624060" cy="12100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4/25/2023</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692130" cy="7560309"/>
          </a:xfrm>
          <a:custGeom>
            <a:avLst/>
            <a:gdLst/>
            <a:ahLst/>
            <a:cxnLst/>
            <a:rect l="l" t="t" r="r" b="b"/>
            <a:pathLst>
              <a:path w="10692130" h="7560309">
                <a:moveTo>
                  <a:pt x="10692003" y="0"/>
                </a:moveTo>
                <a:lnTo>
                  <a:pt x="0" y="0"/>
                </a:lnTo>
                <a:lnTo>
                  <a:pt x="0" y="7560005"/>
                </a:lnTo>
                <a:lnTo>
                  <a:pt x="10692003" y="7560005"/>
                </a:lnTo>
                <a:lnTo>
                  <a:pt x="10692003" y="0"/>
                </a:lnTo>
                <a:close/>
              </a:path>
            </a:pathLst>
          </a:custGeom>
          <a:solidFill>
            <a:srgbClr val="E2E3E4"/>
          </a:solidFill>
        </p:spPr>
        <p:txBody>
          <a:bodyPr wrap="square" lIns="0" tIns="0" rIns="0" bIns="0" rtlCol="0"/>
          <a:lstStyle/>
          <a:p>
            <a:endParaRPr/>
          </a:p>
        </p:txBody>
      </p:sp>
      <p:grpSp>
        <p:nvGrpSpPr>
          <p:cNvPr id="3" name="object 3"/>
          <p:cNvGrpSpPr/>
          <p:nvPr/>
        </p:nvGrpSpPr>
        <p:grpSpPr>
          <a:xfrm>
            <a:off x="0" y="12"/>
            <a:ext cx="10692130" cy="7560309"/>
            <a:chOff x="0" y="12"/>
            <a:chExt cx="10692130" cy="7560309"/>
          </a:xfrm>
        </p:grpSpPr>
        <p:sp>
          <p:nvSpPr>
            <p:cNvPr id="4" name="object 4"/>
            <p:cNvSpPr/>
            <p:nvPr/>
          </p:nvSpPr>
          <p:spPr>
            <a:xfrm>
              <a:off x="3312002" y="3505"/>
              <a:ext cx="7380605" cy="7556500"/>
            </a:xfrm>
            <a:custGeom>
              <a:avLst/>
              <a:gdLst/>
              <a:ahLst/>
              <a:cxnLst/>
              <a:rect l="l" t="t" r="r" b="b"/>
              <a:pathLst>
                <a:path w="7380605" h="7556500">
                  <a:moveTo>
                    <a:pt x="316577" y="0"/>
                  </a:moveTo>
                  <a:lnTo>
                    <a:pt x="313911" y="12699"/>
                  </a:lnTo>
                  <a:lnTo>
                    <a:pt x="299190" y="50799"/>
                  </a:lnTo>
                  <a:lnTo>
                    <a:pt x="284802" y="101599"/>
                  </a:lnTo>
                  <a:lnTo>
                    <a:pt x="270749" y="139699"/>
                  </a:lnTo>
                  <a:lnTo>
                    <a:pt x="257033" y="190499"/>
                  </a:lnTo>
                  <a:lnTo>
                    <a:pt x="243655" y="228599"/>
                  </a:lnTo>
                  <a:lnTo>
                    <a:pt x="230617" y="279399"/>
                  </a:lnTo>
                  <a:lnTo>
                    <a:pt x="217920" y="317499"/>
                  </a:lnTo>
                  <a:lnTo>
                    <a:pt x="205565" y="368299"/>
                  </a:lnTo>
                  <a:lnTo>
                    <a:pt x="193554" y="406399"/>
                  </a:lnTo>
                  <a:lnTo>
                    <a:pt x="181889" y="457199"/>
                  </a:lnTo>
                  <a:lnTo>
                    <a:pt x="170572" y="495299"/>
                  </a:lnTo>
                  <a:lnTo>
                    <a:pt x="159602" y="546099"/>
                  </a:lnTo>
                  <a:lnTo>
                    <a:pt x="148983" y="584199"/>
                  </a:lnTo>
                  <a:lnTo>
                    <a:pt x="138716" y="634999"/>
                  </a:lnTo>
                  <a:lnTo>
                    <a:pt x="128802" y="673099"/>
                  </a:lnTo>
                  <a:lnTo>
                    <a:pt x="119243" y="723899"/>
                  </a:lnTo>
                  <a:lnTo>
                    <a:pt x="110040" y="761999"/>
                  </a:lnTo>
                  <a:lnTo>
                    <a:pt x="101195" y="812799"/>
                  </a:lnTo>
                  <a:lnTo>
                    <a:pt x="92709" y="863599"/>
                  </a:lnTo>
                  <a:lnTo>
                    <a:pt x="84584" y="901699"/>
                  </a:lnTo>
                  <a:lnTo>
                    <a:pt x="76822" y="952499"/>
                  </a:lnTo>
                  <a:lnTo>
                    <a:pt x="69423" y="1003299"/>
                  </a:lnTo>
                  <a:lnTo>
                    <a:pt x="62389" y="1041399"/>
                  </a:lnTo>
                  <a:lnTo>
                    <a:pt x="55723" y="1092199"/>
                  </a:lnTo>
                  <a:lnTo>
                    <a:pt x="49425" y="1142999"/>
                  </a:lnTo>
                  <a:lnTo>
                    <a:pt x="43497" y="1181099"/>
                  </a:lnTo>
                  <a:lnTo>
                    <a:pt x="37940" y="1231899"/>
                  </a:lnTo>
                  <a:lnTo>
                    <a:pt x="32756" y="1282699"/>
                  </a:lnTo>
                  <a:lnTo>
                    <a:pt x="27947" y="1320799"/>
                  </a:lnTo>
                  <a:lnTo>
                    <a:pt x="23514" y="1371599"/>
                  </a:lnTo>
                  <a:lnTo>
                    <a:pt x="19458" y="1422399"/>
                  </a:lnTo>
                  <a:lnTo>
                    <a:pt x="15781" y="1473199"/>
                  </a:lnTo>
                  <a:lnTo>
                    <a:pt x="12485" y="1511299"/>
                  </a:lnTo>
                  <a:lnTo>
                    <a:pt x="9571" y="1562099"/>
                  </a:lnTo>
                  <a:lnTo>
                    <a:pt x="7041" y="1612899"/>
                  </a:lnTo>
                  <a:lnTo>
                    <a:pt x="4896" y="1663699"/>
                  </a:lnTo>
                  <a:lnTo>
                    <a:pt x="3137" y="1701799"/>
                  </a:lnTo>
                  <a:lnTo>
                    <a:pt x="1767" y="1752599"/>
                  </a:lnTo>
                  <a:lnTo>
                    <a:pt x="786" y="1803399"/>
                  </a:lnTo>
                  <a:lnTo>
                    <a:pt x="196" y="1854199"/>
                  </a:lnTo>
                  <a:lnTo>
                    <a:pt x="0" y="1904999"/>
                  </a:lnTo>
                  <a:lnTo>
                    <a:pt x="196" y="1943099"/>
                  </a:lnTo>
                  <a:lnTo>
                    <a:pt x="786" y="1993899"/>
                  </a:lnTo>
                  <a:lnTo>
                    <a:pt x="1767" y="2044699"/>
                  </a:lnTo>
                  <a:lnTo>
                    <a:pt x="3137" y="2095499"/>
                  </a:lnTo>
                  <a:lnTo>
                    <a:pt x="4896" y="2146299"/>
                  </a:lnTo>
                  <a:lnTo>
                    <a:pt x="7041" y="2184399"/>
                  </a:lnTo>
                  <a:lnTo>
                    <a:pt x="9571" y="2235199"/>
                  </a:lnTo>
                  <a:lnTo>
                    <a:pt x="12485" y="2285999"/>
                  </a:lnTo>
                  <a:lnTo>
                    <a:pt x="15781" y="2336799"/>
                  </a:lnTo>
                  <a:lnTo>
                    <a:pt x="19458" y="2374899"/>
                  </a:lnTo>
                  <a:lnTo>
                    <a:pt x="23514" y="2425699"/>
                  </a:lnTo>
                  <a:lnTo>
                    <a:pt x="27947" y="2476499"/>
                  </a:lnTo>
                  <a:lnTo>
                    <a:pt x="32756" y="2514599"/>
                  </a:lnTo>
                  <a:lnTo>
                    <a:pt x="37940" y="2565399"/>
                  </a:lnTo>
                  <a:lnTo>
                    <a:pt x="43497" y="2616199"/>
                  </a:lnTo>
                  <a:lnTo>
                    <a:pt x="49425" y="2666999"/>
                  </a:lnTo>
                  <a:lnTo>
                    <a:pt x="55723" y="2705099"/>
                  </a:lnTo>
                  <a:lnTo>
                    <a:pt x="62389" y="2755899"/>
                  </a:lnTo>
                  <a:lnTo>
                    <a:pt x="69423" y="2806699"/>
                  </a:lnTo>
                  <a:lnTo>
                    <a:pt x="76822" y="2844799"/>
                  </a:lnTo>
                  <a:lnTo>
                    <a:pt x="84584" y="2895599"/>
                  </a:lnTo>
                  <a:lnTo>
                    <a:pt x="92709" y="2933699"/>
                  </a:lnTo>
                  <a:lnTo>
                    <a:pt x="101195" y="2984499"/>
                  </a:lnTo>
                  <a:lnTo>
                    <a:pt x="110040" y="3035299"/>
                  </a:lnTo>
                  <a:lnTo>
                    <a:pt x="119243" y="3073399"/>
                  </a:lnTo>
                  <a:lnTo>
                    <a:pt x="128802" y="3124199"/>
                  </a:lnTo>
                  <a:lnTo>
                    <a:pt x="138716" y="3162299"/>
                  </a:lnTo>
                  <a:lnTo>
                    <a:pt x="148983" y="3213099"/>
                  </a:lnTo>
                  <a:lnTo>
                    <a:pt x="159602" y="3263899"/>
                  </a:lnTo>
                  <a:lnTo>
                    <a:pt x="170572" y="3301999"/>
                  </a:lnTo>
                  <a:lnTo>
                    <a:pt x="181889" y="3352799"/>
                  </a:lnTo>
                  <a:lnTo>
                    <a:pt x="193554" y="3390899"/>
                  </a:lnTo>
                  <a:lnTo>
                    <a:pt x="205565" y="3441699"/>
                  </a:lnTo>
                  <a:lnTo>
                    <a:pt x="217920" y="3479799"/>
                  </a:lnTo>
                  <a:lnTo>
                    <a:pt x="230617" y="3530599"/>
                  </a:lnTo>
                  <a:lnTo>
                    <a:pt x="243655" y="3568699"/>
                  </a:lnTo>
                  <a:lnTo>
                    <a:pt x="257033" y="3619499"/>
                  </a:lnTo>
                  <a:lnTo>
                    <a:pt x="270749" y="3657599"/>
                  </a:lnTo>
                  <a:lnTo>
                    <a:pt x="284802" y="3695699"/>
                  </a:lnTo>
                  <a:lnTo>
                    <a:pt x="299190" y="3746499"/>
                  </a:lnTo>
                  <a:lnTo>
                    <a:pt x="313911" y="3784599"/>
                  </a:lnTo>
                  <a:lnTo>
                    <a:pt x="328964" y="3835399"/>
                  </a:lnTo>
                  <a:lnTo>
                    <a:pt x="344347" y="3873499"/>
                  </a:lnTo>
                  <a:lnTo>
                    <a:pt x="360060" y="3924299"/>
                  </a:lnTo>
                  <a:lnTo>
                    <a:pt x="376100" y="3962399"/>
                  </a:lnTo>
                  <a:lnTo>
                    <a:pt x="392466" y="4000499"/>
                  </a:lnTo>
                  <a:lnTo>
                    <a:pt x="409156" y="4051299"/>
                  </a:lnTo>
                  <a:lnTo>
                    <a:pt x="426169" y="4089399"/>
                  </a:lnTo>
                  <a:lnTo>
                    <a:pt x="443503" y="4127499"/>
                  </a:lnTo>
                  <a:lnTo>
                    <a:pt x="461158" y="4178299"/>
                  </a:lnTo>
                  <a:lnTo>
                    <a:pt x="479130" y="4216399"/>
                  </a:lnTo>
                  <a:lnTo>
                    <a:pt x="497420" y="4254499"/>
                  </a:lnTo>
                  <a:lnTo>
                    <a:pt x="516024" y="4292599"/>
                  </a:lnTo>
                  <a:lnTo>
                    <a:pt x="534943" y="4343399"/>
                  </a:lnTo>
                  <a:lnTo>
                    <a:pt x="554173" y="4381499"/>
                  </a:lnTo>
                  <a:lnTo>
                    <a:pt x="573715" y="4419599"/>
                  </a:lnTo>
                  <a:lnTo>
                    <a:pt x="593565" y="4457699"/>
                  </a:lnTo>
                  <a:lnTo>
                    <a:pt x="613723" y="4495799"/>
                  </a:lnTo>
                  <a:lnTo>
                    <a:pt x="634188" y="4546599"/>
                  </a:lnTo>
                  <a:lnTo>
                    <a:pt x="654957" y="4584699"/>
                  </a:lnTo>
                  <a:lnTo>
                    <a:pt x="676029" y="4622799"/>
                  </a:lnTo>
                  <a:lnTo>
                    <a:pt x="697403" y="4660899"/>
                  </a:lnTo>
                  <a:lnTo>
                    <a:pt x="719077" y="4698999"/>
                  </a:lnTo>
                  <a:lnTo>
                    <a:pt x="741049" y="4737099"/>
                  </a:lnTo>
                  <a:lnTo>
                    <a:pt x="763319" y="4775199"/>
                  </a:lnTo>
                  <a:lnTo>
                    <a:pt x="785884" y="4825999"/>
                  </a:lnTo>
                  <a:lnTo>
                    <a:pt x="808743" y="4864099"/>
                  </a:lnTo>
                  <a:lnTo>
                    <a:pt x="831895" y="4902199"/>
                  </a:lnTo>
                  <a:lnTo>
                    <a:pt x="855337" y="4940299"/>
                  </a:lnTo>
                  <a:lnTo>
                    <a:pt x="879069" y="4978399"/>
                  </a:lnTo>
                  <a:lnTo>
                    <a:pt x="903089" y="5016499"/>
                  </a:lnTo>
                  <a:lnTo>
                    <a:pt x="927396" y="5054599"/>
                  </a:lnTo>
                  <a:lnTo>
                    <a:pt x="951987" y="5092699"/>
                  </a:lnTo>
                  <a:lnTo>
                    <a:pt x="976862" y="5130799"/>
                  </a:lnTo>
                  <a:lnTo>
                    <a:pt x="1002018" y="5168899"/>
                  </a:lnTo>
                  <a:lnTo>
                    <a:pt x="1027455" y="5194299"/>
                  </a:lnTo>
                  <a:lnTo>
                    <a:pt x="1053171" y="5232399"/>
                  </a:lnTo>
                  <a:lnTo>
                    <a:pt x="1079164" y="5270499"/>
                  </a:lnTo>
                  <a:lnTo>
                    <a:pt x="1105433" y="5308599"/>
                  </a:lnTo>
                  <a:lnTo>
                    <a:pt x="1131976" y="5346699"/>
                  </a:lnTo>
                  <a:lnTo>
                    <a:pt x="1158792" y="5384799"/>
                  </a:lnTo>
                  <a:lnTo>
                    <a:pt x="1185879" y="5422899"/>
                  </a:lnTo>
                  <a:lnTo>
                    <a:pt x="1213236" y="5448299"/>
                  </a:lnTo>
                  <a:lnTo>
                    <a:pt x="1240861" y="5486399"/>
                  </a:lnTo>
                  <a:lnTo>
                    <a:pt x="1268753" y="5524499"/>
                  </a:lnTo>
                  <a:lnTo>
                    <a:pt x="1296910" y="5562599"/>
                  </a:lnTo>
                  <a:lnTo>
                    <a:pt x="1325331" y="5587999"/>
                  </a:lnTo>
                  <a:lnTo>
                    <a:pt x="1354014" y="5626099"/>
                  </a:lnTo>
                  <a:lnTo>
                    <a:pt x="1382957" y="5664199"/>
                  </a:lnTo>
                  <a:lnTo>
                    <a:pt x="1412160" y="5702299"/>
                  </a:lnTo>
                  <a:lnTo>
                    <a:pt x="1441620" y="5727699"/>
                  </a:lnTo>
                  <a:lnTo>
                    <a:pt x="1471336" y="5765799"/>
                  </a:lnTo>
                  <a:lnTo>
                    <a:pt x="1501306" y="5803899"/>
                  </a:lnTo>
                  <a:lnTo>
                    <a:pt x="1531530" y="5829299"/>
                  </a:lnTo>
                  <a:lnTo>
                    <a:pt x="1562005" y="5867399"/>
                  </a:lnTo>
                  <a:lnTo>
                    <a:pt x="1592731" y="5892799"/>
                  </a:lnTo>
                  <a:lnTo>
                    <a:pt x="1623704" y="5930899"/>
                  </a:lnTo>
                  <a:lnTo>
                    <a:pt x="1654925" y="5956299"/>
                  </a:lnTo>
                  <a:lnTo>
                    <a:pt x="1686391" y="5994399"/>
                  </a:lnTo>
                  <a:lnTo>
                    <a:pt x="1718101" y="6019799"/>
                  </a:lnTo>
                  <a:lnTo>
                    <a:pt x="1750053" y="6057899"/>
                  </a:lnTo>
                  <a:lnTo>
                    <a:pt x="1782246" y="6083299"/>
                  </a:lnTo>
                  <a:lnTo>
                    <a:pt x="1814679" y="6121399"/>
                  </a:lnTo>
                  <a:lnTo>
                    <a:pt x="1847349" y="6146799"/>
                  </a:lnTo>
                  <a:lnTo>
                    <a:pt x="1880256" y="6184899"/>
                  </a:lnTo>
                  <a:lnTo>
                    <a:pt x="1946773" y="6235699"/>
                  </a:lnTo>
                  <a:lnTo>
                    <a:pt x="1980379" y="6273799"/>
                  </a:lnTo>
                  <a:lnTo>
                    <a:pt x="2048282" y="6324599"/>
                  </a:lnTo>
                  <a:lnTo>
                    <a:pt x="2082574" y="6362699"/>
                  </a:lnTo>
                  <a:lnTo>
                    <a:pt x="2221987" y="6464299"/>
                  </a:lnTo>
                  <a:lnTo>
                    <a:pt x="2257393" y="6502399"/>
                  </a:lnTo>
                  <a:lnTo>
                    <a:pt x="2328858" y="6553200"/>
                  </a:lnTo>
                  <a:lnTo>
                    <a:pt x="2474357" y="6654800"/>
                  </a:lnTo>
                  <a:lnTo>
                    <a:pt x="2660921" y="6781800"/>
                  </a:lnTo>
                  <a:lnTo>
                    <a:pt x="2852520" y="6908800"/>
                  </a:lnTo>
                  <a:lnTo>
                    <a:pt x="2891427" y="6921500"/>
                  </a:lnTo>
                  <a:lnTo>
                    <a:pt x="3009297" y="6997700"/>
                  </a:lnTo>
                  <a:lnTo>
                    <a:pt x="3048964" y="7010400"/>
                  </a:lnTo>
                  <a:lnTo>
                    <a:pt x="3128856" y="7061200"/>
                  </a:lnTo>
                  <a:lnTo>
                    <a:pt x="3169077" y="7073900"/>
                  </a:lnTo>
                  <a:lnTo>
                    <a:pt x="3209480" y="7099300"/>
                  </a:lnTo>
                  <a:lnTo>
                    <a:pt x="3250064" y="7112000"/>
                  </a:lnTo>
                  <a:lnTo>
                    <a:pt x="3331765" y="7162800"/>
                  </a:lnTo>
                  <a:lnTo>
                    <a:pt x="3372879" y="7175500"/>
                  </a:lnTo>
                  <a:lnTo>
                    <a:pt x="3414168" y="7200900"/>
                  </a:lnTo>
                  <a:lnTo>
                    <a:pt x="3497261" y="7226300"/>
                  </a:lnTo>
                  <a:lnTo>
                    <a:pt x="3539063" y="7251700"/>
                  </a:lnTo>
                  <a:lnTo>
                    <a:pt x="3581033" y="7264400"/>
                  </a:lnTo>
                  <a:lnTo>
                    <a:pt x="3623169" y="7289800"/>
                  </a:lnTo>
                  <a:lnTo>
                    <a:pt x="3707934" y="7315200"/>
                  </a:lnTo>
                  <a:lnTo>
                    <a:pt x="3750561" y="7340600"/>
                  </a:lnTo>
                  <a:lnTo>
                    <a:pt x="3922656" y="7391400"/>
                  </a:lnTo>
                  <a:lnTo>
                    <a:pt x="3966069" y="7416800"/>
                  </a:lnTo>
                  <a:lnTo>
                    <a:pt x="4453368" y="7556500"/>
                  </a:lnTo>
                  <a:lnTo>
                    <a:pt x="7170083" y="7556500"/>
                  </a:lnTo>
                  <a:lnTo>
                    <a:pt x="7349294" y="7505700"/>
                  </a:lnTo>
                  <a:lnTo>
                    <a:pt x="7380000" y="7493000"/>
                  </a:lnTo>
                  <a:lnTo>
                    <a:pt x="4595801" y="4539473"/>
                  </a:lnTo>
                  <a:lnTo>
                    <a:pt x="4586686" y="4533899"/>
                  </a:lnTo>
                  <a:lnTo>
                    <a:pt x="4545501" y="4521199"/>
                  </a:lnTo>
                  <a:lnTo>
                    <a:pt x="4464213" y="4470399"/>
                  </a:lnTo>
                  <a:lnTo>
                    <a:pt x="4424123" y="4457699"/>
                  </a:lnTo>
                  <a:lnTo>
                    <a:pt x="4306139" y="4381499"/>
                  </a:lnTo>
                  <a:lnTo>
                    <a:pt x="4267595" y="4356099"/>
                  </a:lnTo>
                  <a:lnTo>
                    <a:pt x="4229452" y="4343399"/>
                  </a:lnTo>
                  <a:lnTo>
                    <a:pt x="4154396" y="4292599"/>
                  </a:lnTo>
                  <a:lnTo>
                    <a:pt x="4117495" y="4254499"/>
                  </a:lnTo>
                  <a:lnTo>
                    <a:pt x="4044980" y="4203699"/>
                  </a:lnTo>
                  <a:lnTo>
                    <a:pt x="3974220" y="4152899"/>
                  </a:lnTo>
                  <a:lnTo>
                    <a:pt x="3939514" y="4127499"/>
                  </a:lnTo>
                  <a:lnTo>
                    <a:pt x="3905265" y="4089399"/>
                  </a:lnTo>
                  <a:lnTo>
                    <a:pt x="3871479" y="4063999"/>
                  </a:lnTo>
                  <a:lnTo>
                    <a:pt x="3838164" y="4038599"/>
                  </a:lnTo>
                  <a:lnTo>
                    <a:pt x="3805323" y="4000499"/>
                  </a:lnTo>
                  <a:lnTo>
                    <a:pt x="3772965" y="3975099"/>
                  </a:lnTo>
                  <a:lnTo>
                    <a:pt x="3741096" y="3936999"/>
                  </a:lnTo>
                  <a:lnTo>
                    <a:pt x="3709720" y="3911599"/>
                  </a:lnTo>
                  <a:lnTo>
                    <a:pt x="3678845" y="3873499"/>
                  </a:lnTo>
                  <a:lnTo>
                    <a:pt x="3648476" y="3835399"/>
                  </a:lnTo>
                  <a:lnTo>
                    <a:pt x="3618621" y="3809999"/>
                  </a:lnTo>
                  <a:lnTo>
                    <a:pt x="3589284" y="3771899"/>
                  </a:lnTo>
                  <a:lnTo>
                    <a:pt x="3560473" y="3733799"/>
                  </a:lnTo>
                  <a:lnTo>
                    <a:pt x="3532192" y="3695699"/>
                  </a:lnTo>
                  <a:lnTo>
                    <a:pt x="3504450" y="3670299"/>
                  </a:lnTo>
                  <a:lnTo>
                    <a:pt x="3477250" y="3632199"/>
                  </a:lnTo>
                  <a:lnTo>
                    <a:pt x="3450601" y="3594099"/>
                  </a:lnTo>
                  <a:lnTo>
                    <a:pt x="3424508" y="3555999"/>
                  </a:lnTo>
                  <a:lnTo>
                    <a:pt x="3398977" y="3517899"/>
                  </a:lnTo>
                  <a:lnTo>
                    <a:pt x="3374014" y="3479799"/>
                  </a:lnTo>
                  <a:lnTo>
                    <a:pt x="3349626" y="3441699"/>
                  </a:lnTo>
                  <a:lnTo>
                    <a:pt x="3325818" y="3403599"/>
                  </a:lnTo>
                  <a:lnTo>
                    <a:pt x="3302597" y="3365499"/>
                  </a:lnTo>
                  <a:lnTo>
                    <a:pt x="3279969" y="3327399"/>
                  </a:lnTo>
                  <a:lnTo>
                    <a:pt x="3257940" y="3289299"/>
                  </a:lnTo>
                  <a:lnTo>
                    <a:pt x="3236517" y="3251199"/>
                  </a:lnTo>
                  <a:lnTo>
                    <a:pt x="3215705" y="3200399"/>
                  </a:lnTo>
                  <a:lnTo>
                    <a:pt x="3195510" y="3162299"/>
                  </a:lnTo>
                  <a:lnTo>
                    <a:pt x="3175940" y="3124199"/>
                  </a:lnTo>
                  <a:lnTo>
                    <a:pt x="3156999" y="3086099"/>
                  </a:lnTo>
                  <a:lnTo>
                    <a:pt x="3138694" y="3035299"/>
                  </a:lnTo>
                  <a:lnTo>
                    <a:pt x="3121032" y="2997199"/>
                  </a:lnTo>
                  <a:lnTo>
                    <a:pt x="3104018" y="2959099"/>
                  </a:lnTo>
                  <a:lnTo>
                    <a:pt x="3102974" y="2955858"/>
                  </a:lnTo>
                  <a:lnTo>
                    <a:pt x="316577" y="0"/>
                  </a:lnTo>
                  <a:close/>
                </a:path>
                <a:path w="7380605" h="7556500">
                  <a:moveTo>
                    <a:pt x="6099947" y="4787899"/>
                  </a:moveTo>
                  <a:lnTo>
                    <a:pt x="5523500" y="4787899"/>
                  </a:lnTo>
                  <a:lnTo>
                    <a:pt x="5571016" y="4800599"/>
                  </a:lnTo>
                  <a:lnTo>
                    <a:pt x="6052432" y="4800599"/>
                  </a:lnTo>
                  <a:lnTo>
                    <a:pt x="6099947" y="4787899"/>
                  </a:lnTo>
                  <a:close/>
                </a:path>
                <a:path w="7380605" h="7556500">
                  <a:moveTo>
                    <a:pt x="6194304" y="4775199"/>
                  </a:moveTo>
                  <a:lnTo>
                    <a:pt x="5429144" y="4775199"/>
                  </a:lnTo>
                  <a:lnTo>
                    <a:pt x="5476208" y="4787899"/>
                  </a:lnTo>
                  <a:lnTo>
                    <a:pt x="6147240" y="4787899"/>
                  </a:lnTo>
                  <a:lnTo>
                    <a:pt x="6194304" y="4775199"/>
                  </a:lnTo>
                  <a:close/>
                </a:path>
                <a:path w="7380605" h="7556500">
                  <a:moveTo>
                    <a:pt x="6287719" y="4762499"/>
                  </a:moveTo>
                  <a:lnTo>
                    <a:pt x="5335730" y="4762499"/>
                  </a:lnTo>
                  <a:lnTo>
                    <a:pt x="5382316" y="4775199"/>
                  </a:lnTo>
                  <a:lnTo>
                    <a:pt x="6241132" y="4775199"/>
                  </a:lnTo>
                  <a:lnTo>
                    <a:pt x="6287719" y="4762499"/>
                  </a:lnTo>
                  <a:close/>
                </a:path>
                <a:path w="7380605" h="7556500">
                  <a:moveTo>
                    <a:pt x="6471528" y="4724399"/>
                  </a:moveTo>
                  <a:lnTo>
                    <a:pt x="5151922" y="4724399"/>
                  </a:lnTo>
                  <a:lnTo>
                    <a:pt x="5289391" y="4762499"/>
                  </a:lnTo>
                  <a:lnTo>
                    <a:pt x="6334058" y="4762499"/>
                  </a:lnTo>
                  <a:lnTo>
                    <a:pt x="6471528" y="4724399"/>
                  </a:lnTo>
                  <a:close/>
                </a:path>
                <a:path w="7380605" h="7556500">
                  <a:moveTo>
                    <a:pt x="3610292" y="0"/>
                  </a:moveTo>
                  <a:lnTo>
                    <a:pt x="3589284" y="25399"/>
                  </a:lnTo>
                  <a:lnTo>
                    <a:pt x="3560473" y="63499"/>
                  </a:lnTo>
                  <a:lnTo>
                    <a:pt x="3532192" y="101599"/>
                  </a:lnTo>
                  <a:lnTo>
                    <a:pt x="3504450" y="126999"/>
                  </a:lnTo>
                  <a:lnTo>
                    <a:pt x="3477250" y="165099"/>
                  </a:lnTo>
                  <a:lnTo>
                    <a:pt x="3450601" y="203199"/>
                  </a:lnTo>
                  <a:lnTo>
                    <a:pt x="3424508" y="241299"/>
                  </a:lnTo>
                  <a:lnTo>
                    <a:pt x="3398977" y="279399"/>
                  </a:lnTo>
                  <a:lnTo>
                    <a:pt x="3374014" y="317499"/>
                  </a:lnTo>
                  <a:lnTo>
                    <a:pt x="3349626" y="355599"/>
                  </a:lnTo>
                  <a:lnTo>
                    <a:pt x="3325818" y="393699"/>
                  </a:lnTo>
                  <a:lnTo>
                    <a:pt x="3302597" y="431799"/>
                  </a:lnTo>
                  <a:lnTo>
                    <a:pt x="3279969" y="469899"/>
                  </a:lnTo>
                  <a:lnTo>
                    <a:pt x="3257940" y="507999"/>
                  </a:lnTo>
                  <a:lnTo>
                    <a:pt x="3236517" y="546099"/>
                  </a:lnTo>
                  <a:lnTo>
                    <a:pt x="3215705" y="596899"/>
                  </a:lnTo>
                  <a:lnTo>
                    <a:pt x="3195510" y="634999"/>
                  </a:lnTo>
                  <a:lnTo>
                    <a:pt x="3175940" y="673099"/>
                  </a:lnTo>
                  <a:lnTo>
                    <a:pt x="3156999" y="711199"/>
                  </a:lnTo>
                  <a:lnTo>
                    <a:pt x="3138694" y="761999"/>
                  </a:lnTo>
                  <a:lnTo>
                    <a:pt x="3121032" y="800099"/>
                  </a:lnTo>
                  <a:lnTo>
                    <a:pt x="3104018" y="838199"/>
                  </a:lnTo>
                  <a:lnTo>
                    <a:pt x="3087659" y="888999"/>
                  </a:lnTo>
                  <a:lnTo>
                    <a:pt x="3071961" y="927099"/>
                  </a:lnTo>
                  <a:lnTo>
                    <a:pt x="3056930" y="977899"/>
                  </a:lnTo>
                  <a:lnTo>
                    <a:pt x="3042572" y="1015999"/>
                  </a:lnTo>
                  <a:lnTo>
                    <a:pt x="3028893" y="1054099"/>
                  </a:lnTo>
                  <a:lnTo>
                    <a:pt x="3015899" y="1104899"/>
                  </a:lnTo>
                  <a:lnTo>
                    <a:pt x="3003597" y="1155699"/>
                  </a:lnTo>
                  <a:lnTo>
                    <a:pt x="2991993" y="1193799"/>
                  </a:lnTo>
                  <a:lnTo>
                    <a:pt x="2981093" y="1244599"/>
                  </a:lnTo>
                  <a:lnTo>
                    <a:pt x="2970903" y="1282699"/>
                  </a:lnTo>
                  <a:lnTo>
                    <a:pt x="2961430" y="1333499"/>
                  </a:lnTo>
                  <a:lnTo>
                    <a:pt x="2952678" y="1371599"/>
                  </a:lnTo>
                  <a:lnTo>
                    <a:pt x="2944656" y="1422399"/>
                  </a:lnTo>
                  <a:lnTo>
                    <a:pt x="2937368" y="1473199"/>
                  </a:lnTo>
                  <a:lnTo>
                    <a:pt x="2930821" y="1511299"/>
                  </a:lnTo>
                  <a:lnTo>
                    <a:pt x="2925022" y="1562099"/>
                  </a:lnTo>
                  <a:lnTo>
                    <a:pt x="2919975" y="1612899"/>
                  </a:lnTo>
                  <a:lnTo>
                    <a:pt x="2915688" y="1663699"/>
                  </a:lnTo>
                  <a:lnTo>
                    <a:pt x="2912167" y="1701799"/>
                  </a:lnTo>
                  <a:lnTo>
                    <a:pt x="2909417" y="1752599"/>
                  </a:lnTo>
                  <a:lnTo>
                    <a:pt x="2907446" y="1803399"/>
                  </a:lnTo>
                  <a:lnTo>
                    <a:pt x="2906258" y="1854199"/>
                  </a:lnTo>
                  <a:lnTo>
                    <a:pt x="2905861" y="1904999"/>
                  </a:lnTo>
                  <a:lnTo>
                    <a:pt x="2906258" y="1943099"/>
                  </a:lnTo>
                  <a:lnTo>
                    <a:pt x="2907446" y="1993899"/>
                  </a:lnTo>
                  <a:lnTo>
                    <a:pt x="2909417" y="2044699"/>
                  </a:lnTo>
                  <a:lnTo>
                    <a:pt x="2912167" y="2095499"/>
                  </a:lnTo>
                  <a:lnTo>
                    <a:pt x="2915688" y="2146299"/>
                  </a:lnTo>
                  <a:lnTo>
                    <a:pt x="2919975" y="2184399"/>
                  </a:lnTo>
                  <a:lnTo>
                    <a:pt x="2925022" y="2235199"/>
                  </a:lnTo>
                  <a:lnTo>
                    <a:pt x="2930821" y="2285999"/>
                  </a:lnTo>
                  <a:lnTo>
                    <a:pt x="2937368" y="2324099"/>
                  </a:lnTo>
                  <a:lnTo>
                    <a:pt x="2944656" y="2374899"/>
                  </a:lnTo>
                  <a:lnTo>
                    <a:pt x="2952678" y="2425699"/>
                  </a:lnTo>
                  <a:lnTo>
                    <a:pt x="2961430" y="2463799"/>
                  </a:lnTo>
                  <a:lnTo>
                    <a:pt x="2970903" y="2514599"/>
                  </a:lnTo>
                  <a:lnTo>
                    <a:pt x="2981093" y="2565399"/>
                  </a:lnTo>
                  <a:lnTo>
                    <a:pt x="2991993" y="2603499"/>
                  </a:lnTo>
                  <a:lnTo>
                    <a:pt x="3003597" y="2654299"/>
                  </a:lnTo>
                  <a:lnTo>
                    <a:pt x="3015899" y="2692399"/>
                  </a:lnTo>
                  <a:lnTo>
                    <a:pt x="3028893" y="2743199"/>
                  </a:lnTo>
                  <a:lnTo>
                    <a:pt x="3042572" y="2781299"/>
                  </a:lnTo>
                  <a:lnTo>
                    <a:pt x="3056930" y="2832099"/>
                  </a:lnTo>
                  <a:lnTo>
                    <a:pt x="3071961" y="2870199"/>
                  </a:lnTo>
                  <a:lnTo>
                    <a:pt x="3087659" y="2908299"/>
                  </a:lnTo>
                  <a:lnTo>
                    <a:pt x="3102974" y="2955858"/>
                  </a:lnTo>
                  <a:lnTo>
                    <a:pt x="4595801" y="4539473"/>
                  </a:lnTo>
                  <a:lnTo>
                    <a:pt x="4628223" y="4559299"/>
                  </a:lnTo>
                  <a:lnTo>
                    <a:pt x="4712331" y="4584699"/>
                  </a:lnTo>
                  <a:lnTo>
                    <a:pt x="4754889" y="4610099"/>
                  </a:lnTo>
                  <a:lnTo>
                    <a:pt x="4884505" y="4648199"/>
                  </a:lnTo>
                  <a:lnTo>
                    <a:pt x="4928337" y="4673599"/>
                  </a:lnTo>
                  <a:lnTo>
                    <a:pt x="5106636" y="4724399"/>
                  </a:lnTo>
                  <a:lnTo>
                    <a:pt x="6516814" y="4724399"/>
                  </a:lnTo>
                  <a:lnTo>
                    <a:pt x="6695115" y="4673599"/>
                  </a:lnTo>
                  <a:lnTo>
                    <a:pt x="6738947" y="4648199"/>
                  </a:lnTo>
                  <a:lnTo>
                    <a:pt x="6868564" y="4610099"/>
                  </a:lnTo>
                  <a:lnTo>
                    <a:pt x="6911122" y="4584699"/>
                  </a:lnTo>
                  <a:lnTo>
                    <a:pt x="6995230" y="4559299"/>
                  </a:lnTo>
                  <a:lnTo>
                    <a:pt x="7036768" y="4533899"/>
                  </a:lnTo>
                  <a:lnTo>
                    <a:pt x="7077953" y="4521199"/>
                  </a:lnTo>
                  <a:lnTo>
                    <a:pt x="7159241" y="4470399"/>
                  </a:lnTo>
                  <a:lnTo>
                    <a:pt x="7199331" y="4457699"/>
                  </a:lnTo>
                  <a:lnTo>
                    <a:pt x="7317315" y="4381499"/>
                  </a:lnTo>
                  <a:lnTo>
                    <a:pt x="7355860" y="4356099"/>
                  </a:lnTo>
                  <a:lnTo>
                    <a:pt x="7380000" y="4343399"/>
                  </a:lnTo>
                  <a:lnTo>
                    <a:pt x="3610292" y="0"/>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0" y="12"/>
              <a:ext cx="6473723" cy="7559992"/>
            </a:xfrm>
            <a:prstGeom prst="rect">
              <a:avLst/>
            </a:prstGeom>
          </p:spPr>
        </p:pic>
      </p:grpSp>
      <p:sp>
        <p:nvSpPr>
          <p:cNvPr id="7" name="object 7"/>
          <p:cNvSpPr txBox="1"/>
          <p:nvPr/>
        </p:nvSpPr>
        <p:spPr>
          <a:xfrm>
            <a:off x="6579369" y="2377249"/>
            <a:ext cx="3655060" cy="3736279"/>
          </a:xfrm>
          <a:prstGeom prst="rect">
            <a:avLst/>
          </a:prstGeom>
        </p:spPr>
        <p:txBody>
          <a:bodyPr vert="horz" wrap="square" lIns="0" tIns="17145" rIns="0" bIns="0" rtlCol="0">
            <a:spAutoFit/>
          </a:bodyPr>
          <a:lstStyle/>
          <a:p>
            <a:pPr marL="12700" algn="l">
              <a:spcBef>
                <a:spcPts val="135"/>
              </a:spcBef>
            </a:pPr>
            <a:r>
              <a:rPr lang="pl-PL" sz="2400" b="1" spc="-25" dirty="0">
                <a:solidFill>
                  <a:srgbClr val="006647"/>
                </a:solidFill>
                <a:latin typeface="Montserrat"/>
                <a:cs typeface="Montserrat"/>
              </a:rPr>
              <a:t>Deklaracja budowania relacji </a:t>
            </a:r>
            <a:br>
              <a:rPr lang="pl-PL" sz="2400" b="1" spc="-25" dirty="0">
                <a:solidFill>
                  <a:srgbClr val="006647"/>
                </a:solidFill>
                <a:latin typeface="Montserrat"/>
                <a:cs typeface="Montserrat"/>
              </a:rPr>
            </a:br>
            <a:r>
              <a:rPr lang="pl-PL" sz="2400" b="1" spc="-25" dirty="0">
                <a:solidFill>
                  <a:srgbClr val="006647"/>
                </a:solidFill>
                <a:latin typeface="Montserrat"/>
                <a:cs typeface="Montserrat"/>
              </a:rPr>
              <a:t>z otoczeniem społecznym oraz minimalizowania negatywnego wpływu na społeczeństwo</a:t>
            </a:r>
          </a:p>
          <a:p>
            <a:pPr marL="12700" algn="l">
              <a:spcBef>
                <a:spcPts val="135"/>
              </a:spcBef>
            </a:pPr>
            <a:endParaRPr lang="pl-PL" sz="2400" dirty="0">
              <a:latin typeface="Montserrat"/>
              <a:cs typeface="Montserrat"/>
            </a:endParaRPr>
          </a:p>
          <a:p>
            <a:pPr marL="12700">
              <a:lnSpc>
                <a:spcPct val="100000"/>
              </a:lnSpc>
              <a:spcBef>
                <a:spcPts val="135"/>
              </a:spcBef>
            </a:pPr>
            <a:r>
              <a:rPr lang="pl-PL" sz="2000" spc="105" dirty="0">
                <a:solidFill>
                  <a:srgbClr val="006647"/>
                </a:solidFill>
                <a:latin typeface="Century Gothic"/>
                <a:cs typeface="Century Gothic"/>
              </a:rPr>
              <a:t>w </a:t>
            </a:r>
            <a:r>
              <a:rPr sz="2000" spc="105" dirty="0" err="1">
                <a:solidFill>
                  <a:srgbClr val="006647"/>
                </a:solidFill>
                <a:latin typeface="Century Gothic"/>
                <a:cs typeface="Century Gothic"/>
              </a:rPr>
              <a:t>Banku</a:t>
            </a:r>
            <a:r>
              <a:rPr sz="2000" spc="155" dirty="0">
                <a:solidFill>
                  <a:srgbClr val="006647"/>
                </a:solidFill>
                <a:latin typeface="Century Gothic"/>
                <a:cs typeface="Century Gothic"/>
              </a:rPr>
              <a:t> </a:t>
            </a:r>
            <a:r>
              <a:rPr sz="2000" dirty="0">
                <a:solidFill>
                  <a:srgbClr val="006647"/>
                </a:solidFill>
                <a:latin typeface="Century Gothic"/>
                <a:cs typeface="Century Gothic"/>
              </a:rPr>
              <a:t>Ochrony</a:t>
            </a:r>
            <a:r>
              <a:rPr sz="2000" spc="160" dirty="0">
                <a:solidFill>
                  <a:srgbClr val="006647"/>
                </a:solidFill>
                <a:latin typeface="Century Gothic"/>
                <a:cs typeface="Century Gothic"/>
              </a:rPr>
              <a:t> </a:t>
            </a:r>
            <a:r>
              <a:rPr sz="2000" dirty="0">
                <a:solidFill>
                  <a:srgbClr val="006647"/>
                </a:solidFill>
                <a:latin typeface="Century Gothic"/>
                <a:cs typeface="Century Gothic"/>
              </a:rPr>
              <a:t>Środowiska</a:t>
            </a:r>
            <a:r>
              <a:rPr sz="2000" spc="160" dirty="0">
                <a:solidFill>
                  <a:srgbClr val="006647"/>
                </a:solidFill>
                <a:latin typeface="Century Gothic"/>
                <a:cs typeface="Century Gothic"/>
              </a:rPr>
              <a:t> </a:t>
            </a:r>
            <a:r>
              <a:rPr sz="2000" spc="-20" dirty="0">
                <a:solidFill>
                  <a:srgbClr val="006647"/>
                </a:solidFill>
                <a:latin typeface="Century Gothic"/>
                <a:cs typeface="Century Gothic"/>
              </a:rPr>
              <a:t>S.A.</a:t>
            </a:r>
            <a:endParaRPr sz="2000" dirty="0">
              <a:latin typeface="Century Gothic"/>
              <a:cs typeface="Century Gothic"/>
            </a:endParaRPr>
          </a:p>
        </p:txBody>
      </p:sp>
      <p:grpSp>
        <p:nvGrpSpPr>
          <p:cNvPr id="8" name="object 8"/>
          <p:cNvGrpSpPr/>
          <p:nvPr/>
        </p:nvGrpSpPr>
        <p:grpSpPr>
          <a:xfrm>
            <a:off x="8729987" y="630002"/>
            <a:ext cx="1422400" cy="969010"/>
            <a:chOff x="8729987" y="630002"/>
            <a:chExt cx="1422400" cy="969010"/>
          </a:xfrm>
        </p:grpSpPr>
        <p:pic>
          <p:nvPicPr>
            <p:cNvPr id="9" name="object 9"/>
            <p:cNvPicPr/>
            <p:nvPr/>
          </p:nvPicPr>
          <p:blipFill>
            <a:blip r:embed="rId3" cstate="print"/>
            <a:stretch>
              <a:fillRect/>
            </a:stretch>
          </p:blipFill>
          <p:spPr>
            <a:xfrm>
              <a:off x="8751957" y="1449317"/>
              <a:ext cx="137274" cy="149199"/>
            </a:xfrm>
            <a:prstGeom prst="rect">
              <a:avLst/>
            </a:prstGeom>
          </p:spPr>
        </p:pic>
        <p:pic>
          <p:nvPicPr>
            <p:cNvPr id="10" name="object 10"/>
            <p:cNvPicPr/>
            <p:nvPr/>
          </p:nvPicPr>
          <p:blipFill>
            <a:blip r:embed="rId4" cstate="print"/>
            <a:stretch>
              <a:fillRect/>
            </a:stretch>
          </p:blipFill>
          <p:spPr>
            <a:xfrm>
              <a:off x="9140212" y="1449322"/>
              <a:ext cx="156908" cy="149199"/>
            </a:xfrm>
            <a:prstGeom prst="rect">
              <a:avLst/>
            </a:prstGeom>
          </p:spPr>
        </p:pic>
        <p:pic>
          <p:nvPicPr>
            <p:cNvPr id="11" name="object 11"/>
            <p:cNvPicPr/>
            <p:nvPr/>
          </p:nvPicPr>
          <p:blipFill>
            <a:blip r:embed="rId5" cstate="print"/>
            <a:stretch>
              <a:fillRect/>
            </a:stretch>
          </p:blipFill>
          <p:spPr>
            <a:xfrm>
              <a:off x="9563136" y="1449321"/>
              <a:ext cx="144906" cy="149199"/>
            </a:xfrm>
            <a:prstGeom prst="rect">
              <a:avLst/>
            </a:prstGeom>
          </p:spPr>
        </p:pic>
        <p:pic>
          <p:nvPicPr>
            <p:cNvPr id="12" name="object 12"/>
            <p:cNvPicPr/>
            <p:nvPr/>
          </p:nvPicPr>
          <p:blipFill>
            <a:blip r:embed="rId6" cstate="print"/>
            <a:stretch>
              <a:fillRect/>
            </a:stretch>
          </p:blipFill>
          <p:spPr>
            <a:xfrm>
              <a:off x="9980336" y="1449321"/>
              <a:ext cx="155638" cy="149199"/>
            </a:xfrm>
            <a:prstGeom prst="rect">
              <a:avLst/>
            </a:prstGeom>
          </p:spPr>
        </p:pic>
        <p:sp>
          <p:nvSpPr>
            <p:cNvPr id="13" name="object 13"/>
            <p:cNvSpPr/>
            <p:nvPr/>
          </p:nvSpPr>
          <p:spPr>
            <a:xfrm>
              <a:off x="8729980" y="630008"/>
              <a:ext cx="1422400" cy="744855"/>
            </a:xfrm>
            <a:custGeom>
              <a:avLst/>
              <a:gdLst/>
              <a:ahLst/>
              <a:cxnLst/>
              <a:rect l="l" t="t" r="r" b="b"/>
              <a:pathLst>
                <a:path w="1422400" h="744855">
                  <a:moveTo>
                    <a:pt x="334645" y="487921"/>
                  </a:moveTo>
                  <a:lnTo>
                    <a:pt x="330047" y="447090"/>
                  </a:lnTo>
                  <a:lnTo>
                    <a:pt x="309029" y="406920"/>
                  </a:lnTo>
                  <a:lnTo>
                    <a:pt x="256705" y="370992"/>
                  </a:lnTo>
                  <a:lnTo>
                    <a:pt x="245960" y="369150"/>
                  </a:lnTo>
                  <a:lnTo>
                    <a:pt x="245960" y="472363"/>
                  </a:lnTo>
                  <a:lnTo>
                    <a:pt x="244767" y="485952"/>
                  </a:lnTo>
                  <a:lnTo>
                    <a:pt x="229692" y="521131"/>
                  </a:lnTo>
                  <a:lnTo>
                    <a:pt x="188150" y="539965"/>
                  </a:lnTo>
                  <a:lnTo>
                    <a:pt x="173888" y="541235"/>
                  </a:lnTo>
                  <a:lnTo>
                    <a:pt x="85331" y="541235"/>
                  </a:lnTo>
                  <a:lnTo>
                    <a:pt x="85331" y="406920"/>
                  </a:lnTo>
                  <a:lnTo>
                    <a:pt x="173888" y="406920"/>
                  </a:lnTo>
                  <a:lnTo>
                    <a:pt x="218922" y="418287"/>
                  </a:lnTo>
                  <a:lnTo>
                    <a:pt x="245059" y="459270"/>
                  </a:lnTo>
                  <a:lnTo>
                    <a:pt x="245960" y="472363"/>
                  </a:lnTo>
                  <a:lnTo>
                    <a:pt x="245960" y="369150"/>
                  </a:lnTo>
                  <a:lnTo>
                    <a:pt x="230441" y="366483"/>
                  </a:lnTo>
                  <a:lnTo>
                    <a:pt x="251383" y="355777"/>
                  </a:lnTo>
                  <a:lnTo>
                    <a:pt x="268655" y="341426"/>
                  </a:lnTo>
                  <a:lnTo>
                    <a:pt x="273646" y="335521"/>
                  </a:lnTo>
                  <a:lnTo>
                    <a:pt x="281584" y="326136"/>
                  </a:lnTo>
                  <a:lnTo>
                    <a:pt x="289458" y="312623"/>
                  </a:lnTo>
                  <a:lnTo>
                    <a:pt x="294386" y="299021"/>
                  </a:lnTo>
                  <a:lnTo>
                    <a:pt x="298018" y="284518"/>
                  </a:lnTo>
                  <a:lnTo>
                    <a:pt x="300075" y="269544"/>
                  </a:lnTo>
                  <a:lnTo>
                    <a:pt x="300278" y="254508"/>
                  </a:lnTo>
                  <a:lnTo>
                    <a:pt x="298970" y="239293"/>
                  </a:lnTo>
                  <a:lnTo>
                    <a:pt x="285775" y="200939"/>
                  </a:lnTo>
                  <a:lnTo>
                    <a:pt x="261048" y="170662"/>
                  </a:lnTo>
                  <a:lnTo>
                    <a:pt x="223634" y="151561"/>
                  </a:lnTo>
                  <a:lnTo>
                    <a:pt x="223634" y="266661"/>
                  </a:lnTo>
                  <a:lnTo>
                    <a:pt x="222478" y="280416"/>
                  </a:lnTo>
                  <a:lnTo>
                    <a:pt x="196367" y="322668"/>
                  </a:lnTo>
                  <a:lnTo>
                    <a:pt x="159550" y="335521"/>
                  </a:lnTo>
                  <a:lnTo>
                    <a:pt x="84886" y="335521"/>
                  </a:lnTo>
                  <a:lnTo>
                    <a:pt x="84886" y="209804"/>
                  </a:lnTo>
                  <a:lnTo>
                    <a:pt x="159550" y="209804"/>
                  </a:lnTo>
                  <a:lnTo>
                    <a:pt x="196824" y="219748"/>
                  </a:lnTo>
                  <a:lnTo>
                    <a:pt x="222313" y="254673"/>
                  </a:lnTo>
                  <a:lnTo>
                    <a:pt x="223634" y="266661"/>
                  </a:lnTo>
                  <a:lnTo>
                    <a:pt x="223634" y="151561"/>
                  </a:lnTo>
                  <a:lnTo>
                    <a:pt x="212928" y="148132"/>
                  </a:lnTo>
                  <a:lnTo>
                    <a:pt x="194005" y="144487"/>
                  </a:lnTo>
                  <a:lnTo>
                    <a:pt x="176123" y="143243"/>
                  </a:lnTo>
                  <a:lnTo>
                    <a:pt x="0" y="143243"/>
                  </a:lnTo>
                  <a:lnTo>
                    <a:pt x="0" y="605358"/>
                  </a:lnTo>
                  <a:lnTo>
                    <a:pt x="191312" y="605358"/>
                  </a:lnTo>
                  <a:lnTo>
                    <a:pt x="241249" y="601243"/>
                  </a:lnTo>
                  <a:lnTo>
                    <a:pt x="281368" y="584301"/>
                  </a:lnTo>
                  <a:lnTo>
                    <a:pt x="316941" y="552424"/>
                  </a:lnTo>
                  <a:lnTo>
                    <a:pt x="333781" y="503504"/>
                  </a:lnTo>
                  <a:lnTo>
                    <a:pt x="334645" y="487921"/>
                  </a:lnTo>
                  <a:close/>
                </a:path>
                <a:path w="1422400" h="744855">
                  <a:moveTo>
                    <a:pt x="967092" y="328180"/>
                  </a:moveTo>
                  <a:lnTo>
                    <a:pt x="935494" y="326605"/>
                  </a:lnTo>
                  <a:lnTo>
                    <a:pt x="917143" y="318757"/>
                  </a:lnTo>
                  <a:lnTo>
                    <a:pt x="909764" y="302463"/>
                  </a:lnTo>
                  <a:lnTo>
                    <a:pt x="911085" y="275539"/>
                  </a:lnTo>
                  <a:lnTo>
                    <a:pt x="873569" y="302348"/>
                  </a:lnTo>
                  <a:lnTo>
                    <a:pt x="846340" y="309156"/>
                  </a:lnTo>
                  <a:lnTo>
                    <a:pt x="833056" y="298196"/>
                  </a:lnTo>
                  <a:lnTo>
                    <a:pt x="837412" y="271665"/>
                  </a:lnTo>
                  <a:lnTo>
                    <a:pt x="863053" y="231787"/>
                  </a:lnTo>
                  <a:lnTo>
                    <a:pt x="851369" y="228396"/>
                  </a:lnTo>
                  <a:lnTo>
                    <a:pt x="841438" y="220446"/>
                  </a:lnTo>
                  <a:lnTo>
                    <a:pt x="837311" y="208356"/>
                  </a:lnTo>
                  <a:lnTo>
                    <a:pt x="843026" y="192544"/>
                  </a:lnTo>
                  <a:lnTo>
                    <a:pt x="822350" y="187718"/>
                  </a:lnTo>
                  <a:lnTo>
                    <a:pt x="807351" y="174485"/>
                  </a:lnTo>
                  <a:lnTo>
                    <a:pt x="798207" y="157467"/>
                  </a:lnTo>
                  <a:lnTo>
                    <a:pt x="795121" y="141236"/>
                  </a:lnTo>
                  <a:lnTo>
                    <a:pt x="783691" y="154317"/>
                  </a:lnTo>
                  <a:lnTo>
                    <a:pt x="771791" y="162763"/>
                  </a:lnTo>
                  <a:lnTo>
                    <a:pt x="759434" y="165455"/>
                  </a:lnTo>
                  <a:lnTo>
                    <a:pt x="746683" y="161264"/>
                  </a:lnTo>
                  <a:lnTo>
                    <a:pt x="738492" y="175552"/>
                  </a:lnTo>
                  <a:lnTo>
                    <a:pt x="726986" y="185356"/>
                  </a:lnTo>
                  <a:lnTo>
                    <a:pt x="712000" y="188582"/>
                  </a:lnTo>
                  <a:lnTo>
                    <a:pt x="693394" y="183121"/>
                  </a:lnTo>
                  <a:lnTo>
                    <a:pt x="696099" y="228193"/>
                  </a:lnTo>
                  <a:lnTo>
                    <a:pt x="681088" y="246189"/>
                  </a:lnTo>
                  <a:lnTo>
                    <a:pt x="653884" y="235699"/>
                  </a:lnTo>
                  <a:lnTo>
                    <a:pt x="620001" y="195313"/>
                  </a:lnTo>
                  <a:lnTo>
                    <a:pt x="601637" y="218694"/>
                  </a:lnTo>
                  <a:lnTo>
                    <a:pt x="581736" y="230251"/>
                  </a:lnTo>
                  <a:lnTo>
                    <a:pt x="558876" y="229933"/>
                  </a:lnTo>
                  <a:lnTo>
                    <a:pt x="531583" y="217754"/>
                  </a:lnTo>
                  <a:lnTo>
                    <a:pt x="536854" y="247142"/>
                  </a:lnTo>
                  <a:lnTo>
                    <a:pt x="536079" y="264452"/>
                  </a:lnTo>
                  <a:lnTo>
                    <a:pt x="526656" y="273964"/>
                  </a:lnTo>
                  <a:lnTo>
                    <a:pt x="506006" y="279971"/>
                  </a:lnTo>
                  <a:lnTo>
                    <a:pt x="540054" y="326186"/>
                  </a:lnTo>
                  <a:lnTo>
                    <a:pt x="548982" y="358914"/>
                  </a:lnTo>
                  <a:lnTo>
                    <a:pt x="531914" y="379539"/>
                  </a:lnTo>
                  <a:lnTo>
                    <a:pt x="487984" y="389432"/>
                  </a:lnTo>
                  <a:lnTo>
                    <a:pt x="505142" y="404939"/>
                  </a:lnTo>
                  <a:lnTo>
                    <a:pt x="513981" y="420776"/>
                  </a:lnTo>
                  <a:lnTo>
                    <a:pt x="517791" y="439089"/>
                  </a:lnTo>
                  <a:lnTo>
                    <a:pt x="519899" y="461987"/>
                  </a:lnTo>
                  <a:lnTo>
                    <a:pt x="545668" y="461467"/>
                  </a:lnTo>
                  <a:lnTo>
                    <a:pt x="559371" y="472694"/>
                  </a:lnTo>
                  <a:lnTo>
                    <a:pt x="565683" y="490410"/>
                  </a:lnTo>
                  <a:lnTo>
                    <a:pt x="569252" y="509422"/>
                  </a:lnTo>
                  <a:lnTo>
                    <a:pt x="592607" y="498995"/>
                  </a:lnTo>
                  <a:lnTo>
                    <a:pt x="627392" y="496443"/>
                  </a:lnTo>
                  <a:lnTo>
                    <a:pt x="658380" y="503542"/>
                  </a:lnTo>
                  <a:lnTo>
                    <a:pt x="670369" y="522058"/>
                  </a:lnTo>
                  <a:lnTo>
                    <a:pt x="657898" y="547966"/>
                  </a:lnTo>
                  <a:lnTo>
                    <a:pt x="638987" y="569734"/>
                  </a:lnTo>
                  <a:lnTo>
                    <a:pt x="618655" y="587146"/>
                  </a:lnTo>
                  <a:lnTo>
                    <a:pt x="601929" y="600049"/>
                  </a:lnTo>
                  <a:lnTo>
                    <a:pt x="615353" y="601167"/>
                  </a:lnTo>
                  <a:lnTo>
                    <a:pt x="625805" y="602805"/>
                  </a:lnTo>
                  <a:lnTo>
                    <a:pt x="633958" y="604901"/>
                  </a:lnTo>
                  <a:lnTo>
                    <a:pt x="640511" y="607428"/>
                  </a:lnTo>
                  <a:lnTo>
                    <a:pt x="653186" y="585939"/>
                  </a:lnTo>
                  <a:lnTo>
                    <a:pt x="664552" y="568312"/>
                  </a:lnTo>
                  <a:lnTo>
                    <a:pt x="675868" y="549630"/>
                  </a:lnTo>
                  <a:lnTo>
                    <a:pt x="688378" y="524979"/>
                  </a:lnTo>
                  <a:lnTo>
                    <a:pt x="692365" y="521563"/>
                  </a:lnTo>
                  <a:lnTo>
                    <a:pt x="697306" y="521347"/>
                  </a:lnTo>
                  <a:lnTo>
                    <a:pt x="702513" y="523722"/>
                  </a:lnTo>
                  <a:lnTo>
                    <a:pt x="707351" y="528116"/>
                  </a:lnTo>
                  <a:lnTo>
                    <a:pt x="730440" y="547966"/>
                  </a:lnTo>
                  <a:lnTo>
                    <a:pt x="763739" y="568871"/>
                  </a:lnTo>
                  <a:lnTo>
                    <a:pt x="798944" y="584720"/>
                  </a:lnTo>
                  <a:lnTo>
                    <a:pt x="827760" y="589470"/>
                  </a:lnTo>
                  <a:lnTo>
                    <a:pt x="828484" y="564705"/>
                  </a:lnTo>
                  <a:lnTo>
                    <a:pt x="838009" y="548386"/>
                  </a:lnTo>
                  <a:lnTo>
                    <a:pt x="855726" y="542772"/>
                  </a:lnTo>
                  <a:lnTo>
                    <a:pt x="881049" y="550164"/>
                  </a:lnTo>
                  <a:lnTo>
                    <a:pt x="881380" y="536917"/>
                  </a:lnTo>
                  <a:lnTo>
                    <a:pt x="888555" y="522160"/>
                  </a:lnTo>
                  <a:lnTo>
                    <a:pt x="902169" y="508673"/>
                  </a:lnTo>
                  <a:lnTo>
                    <a:pt x="921867" y="499186"/>
                  </a:lnTo>
                  <a:lnTo>
                    <a:pt x="882523" y="475945"/>
                  </a:lnTo>
                  <a:lnTo>
                    <a:pt x="878535" y="455510"/>
                  </a:lnTo>
                  <a:lnTo>
                    <a:pt x="897585" y="438162"/>
                  </a:lnTo>
                  <a:lnTo>
                    <a:pt x="927392" y="424256"/>
                  </a:lnTo>
                  <a:lnTo>
                    <a:pt x="955649" y="414108"/>
                  </a:lnTo>
                  <a:lnTo>
                    <a:pt x="944613" y="392036"/>
                  </a:lnTo>
                  <a:lnTo>
                    <a:pt x="944981" y="371132"/>
                  </a:lnTo>
                  <a:lnTo>
                    <a:pt x="953554" y="350227"/>
                  </a:lnTo>
                  <a:lnTo>
                    <a:pt x="967092" y="328180"/>
                  </a:lnTo>
                  <a:close/>
                </a:path>
                <a:path w="1422400" h="744855">
                  <a:moveTo>
                    <a:pt x="1100467" y="372452"/>
                  </a:moveTo>
                  <a:lnTo>
                    <a:pt x="1097559" y="325704"/>
                  </a:lnTo>
                  <a:lnTo>
                    <a:pt x="1089063" y="280695"/>
                  </a:lnTo>
                  <a:lnTo>
                    <a:pt x="1075334" y="237769"/>
                  </a:lnTo>
                  <a:lnTo>
                    <a:pt x="1056728" y="197294"/>
                  </a:lnTo>
                  <a:lnTo>
                    <a:pt x="1033589" y="159600"/>
                  </a:lnTo>
                  <a:lnTo>
                    <a:pt x="1026007" y="150012"/>
                  </a:lnTo>
                  <a:lnTo>
                    <a:pt x="1026007" y="372452"/>
                  </a:lnTo>
                  <a:lnTo>
                    <a:pt x="1022083" y="420763"/>
                  </a:lnTo>
                  <a:lnTo>
                    <a:pt x="1010742" y="466585"/>
                  </a:lnTo>
                  <a:lnTo>
                    <a:pt x="992606" y="509308"/>
                  </a:lnTo>
                  <a:lnTo>
                    <a:pt x="968286" y="548335"/>
                  </a:lnTo>
                  <a:lnTo>
                    <a:pt x="938390" y="583018"/>
                  </a:lnTo>
                  <a:lnTo>
                    <a:pt x="903566" y="612787"/>
                  </a:lnTo>
                  <a:lnTo>
                    <a:pt x="864425" y="636993"/>
                  </a:lnTo>
                  <a:lnTo>
                    <a:pt x="821588" y="655053"/>
                  </a:lnTo>
                  <a:lnTo>
                    <a:pt x="775665" y="666330"/>
                  </a:lnTo>
                  <a:lnTo>
                    <a:pt x="727290" y="670229"/>
                  </a:lnTo>
                  <a:lnTo>
                    <a:pt x="678776" y="666330"/>
                  </a:lnTo>
                  <a:lnTo>
                    <a:pt x="632739" y="655053"/>
                  </a:lnTo>
                  <a:lnTo>
                    <a:pt x="589813" y="636993"/>
                  </a:lnTo>
                  <a:lnTo>
                    <a:pt x="550608" y="612787"/>
                  </a:lnTo>
                  <a:lnTo>
                    <a:pt x="515747" y="583018"/>
                  </a:lnTo>
                  <a:lnTo>
                    <a:pt x="485838" y="548335"/>
                  </a:lnTo>
                  <a:lnTo>
                    <a:pt x="461492" y="509308"/>
                  </a:lnTo>
                  <a:lnTo>
                    <a:pt x="443344" y="466585"/>
                  </a:lnTo>
                  <a:lnTo>
                    <a:pt x="432003" y="420763"/>
                  </a:lnTo>
                  <a:lnTo>
                    <a:pt x="428091" y="372452"/>
                  </a:lnTo>
                  <a:lnTo>
                    <a:pt x="432003" y="324091"/>
                  </a:lnTo>
                  <a:lnTo>
                    <a:pt x="443344" y="278231"/>
                  </a:lnTo>
                  <a:lnTo>
                    <a:pt x="461492" y="235445"/>
                  </a:lnTo>
                  <a:lnTo>
                    <a:pt x="485838" y="196392"/>
                  </a:lnTo>
                  <a:lnTo>
                    <a:pt x="515747" y="161645"/>
                  </a:lnTo>
                  <a:lnTo>
                    <a:pt x="550608" y="131851"/>
                  </a:lnTo>
                  <a:lnTo>
                    <a:pt x="589813" y="107607"/>
                  </a:lnTo>
                  <a:lnTo>
                    <a:pt x="632739" y="89535"/>
                  </a:lnTo>
                  <a:lnTo>
                    <a:pt x="678776" y="78232"/>
                  </a:lnTo>
                  <a:lnTo>
                    <a:pt x="727290" y="74333"/>
                  </a:lnTo>
                  <a:lnTo>
                    <a:pt x="775665" y="78232"/>
                  </a:lnTo>
                  <a:lnTo>
                    <a:pt x="821588" y="89535"/>
                  </a:lnTo>
                  <a:lnTo>
                    <a:pt x="864425" y="107607"/>
                  </a:lnTo>
                  <a:lnTo>
                    <a:pt x="903566" y="131851"/>
                  </a:lnTo>
                  <a:lnTo>
                    <a:pt x="938390" y="161645"/>
                  </a:lnTo>
                  <a:lnTo>
                    <a:pt x="968286" y="196392"/>
                  </a:lnTo>
                  <a:lnTo>
                    <a:pt x="992606" y="235445"/>
                  </a:lnTo>
                  <a:lnTo>
                    <a:pt x="1010742" y="278231"/>
                  </a:lnTo>
                  <a:lnTo>
                    <a:pt x="1022083" y="324091"/>
                  </a:lnTo>
                  <a:lnTo>
                    <a:pt x="1026007" y="372452"/>
                  </a:lnTo>
                  <a:lnTo>
                    <a:pt x="1026007" y="150012"/>
                  </a:lnTo>
                  <a:lnTo>
                    <a:pt x="975106" y="93941"/>
                  </a:lnTo>
                  <a:lnTo>
                    <a:pt x="940473" y="66687"/>
                  </a:lnTo>
                  <a:lnTo>
                    <a:pt x="902703" y="43611"/>
                  </a:lnTo>
                  <a:lnTo>
                    <a:pt x="862152" y="25057"/>
                  </a:lnTo>
                  <a:lnTo>
                    <a:pt x="819162" y="11366"/>
                  </a:lnTo>
                  <a:lnTo>
                    <a:pt x="774090" y="2895"/>
                  </a:lnTo>
                  <a:lnTo>
                    <a:pt x="727290" y="0"/>
                  </a:lnTo>
                  <a:lnTo>
                    <a:pt x="680402" y="2895"/>
                  </a:lnTo>
                  <a:lnTo>
                    <a:pt x="635241" y="11366"/>
                  </a:lnTo>
                  <a:lnTo>
                    <a:pt x="592162" y="25057"/>
                  </a:lnTo>
                  <a:lnTo>
                    <a:pt x="551522" y="43611"/>
                  </a:lnTo>
                  <a:lnTo>
                    <a:pt x="513664" y="66687"/>
                  </a:lnTo>
                  <a:lnTo>
                    <a:pt x="478929" y="93941"/>
                  </a:lnTo>
                  <a:lnTo>
                    <a:pt x="447687" y="125031"/>
                  </a:lnTo>
                  <a:lnTo>
                    <a:pt x="420293" y="159600"/>
                  </a:lnTo>
                  <a:lnTo>
                    <a:pt x="397090" y="197294"/>
                  </a:lnTo>
                  <a:lnTo>
                    <a:pt x="378421" y="237769"/>
                  </a:lnTo>
                  <a:lnTo>
                    <a:pt x="364655" y="280695"/>
                  </a:lnTo>
                  <a:lnTo>
                    <a:pt x="356133" y="325704"/>
                  </a:lnTo>
                  <a:lnTo>
                    <a:pt x="353225" y="372452"/>
                  </a:lnTo>
                  <a:lnTo>
                    <a:pt x="356133" y="419176"/>
                  </a:lnTo>
                  <a:lnTo>
                    <a:pt x="364655" y="464146"/>
                  </a:lnTo>
                  <a:lnTo>
                    <a:pt x="378421" y="507047"/>
                  </a:lnTo>
                  <a:lnTo>
                    <a:pt x="397090" y="547509"/>
                  </a:lnTo>
                  <a:lnTo>
                    <a:pt x="420293" y="585177"/>
                  </a:lnTo>
                  <a:lnTo>
                    <a:pt x="447687" y="619734"/>
                  </a:lnTo>
                  <a:lnTo>
                    <a:pt x="478929" y="650798"/>
                  </a:lnTo>
                  <a:lnTo>
                    <a:pt x="513664" y="678040"/>
                  </a:lnTo>
                  <a:lnTo>
                    <a:pt x="551522" y="701116"/>
                  </a:lnTo>
                  <a:lnTo>
                    <a:pt x="592162" y="719658"/>
                  </a:lnTo>
                  <a:lnTo>
                    <a:pt x="635241" y="733336"/>
                  </a:lnTo>
                  <a:lnTo>
                    <a:pt x="680402" y="741807"/>
                  </a:lnTo>
                  <a:lnTo>
                    <a:pt x="727290" y="744702"/>
                  </a:lnTo>
                  <a:lnTo>
                    <a:pt x="774090" y="741807"/>
                  </a:lnTo>
                  <a:lnTo>
                    <a:pt x="819162" y="733336"/>
                  </a:lnTo>
                  <a:lnTo>
                    <a:pt x="862152" y="719658"/>
                  </a:lnTo>
                  <a:lnTo>
                    <a:pt x="902703" y="701116"/>
                  </a:lnTo>
                  <a:lnTo>
                    <a:pt x="940473" y="678040"/>
                  </a:lnTo>
                  <a:lnTo>
                    <a:pt x="975106" y="650798"/>
                  </a:lnTo>
                  <a:lnTo>
                    <a:pt x="1006271" y="619734"/>
                  </a:lnTo>
                  <a:lnTo>
                    <a:pt x="1033589" y="585177"/>
                  </a:lnTo>
                  <a:lnTo>
                    <a:pt x="1056728" y="547509"/>
                  </a:lnTo>
                  <a:lnTo>
                    <a:pt x="1075334" y="507047"/>
                  </a:lnTo>
                  <a:lnTo>
                    <a:pt x="1089063" y="464146"/>
                  </a:lnTo>
                  <a:lnTo>
                    <a:pt x="1097559" y="419176"/>
                  </a:lnTo>
                  <a:lnTo>
                    <a:pt x="1100467" y="372452"/>
                  </a:lnTo>
                  <a:close/>
                </a:path>
                <a:path w="1422400" h="744855">
                  <a:moveTo>
                    <a:pt x="1337678" y="70497"/>
                  </a:moveTo>
                  <a:lnTo>
                    <a:pt x="1258595" y="70497"/>
                  </a:lnTo>
                  <a:lnTo>
                    <a:pt x="1233258" y="126593"/>
                  </a:lnTo>
                  <a:lnTo>
                    <a:pt x="1290447" y="126593"/>
                  </a:lnTo>
                  <a:lnTo>
                    <a:pt x="1337678" y="70497"/>
                  </a:lnTo>
                  <a:close/>
                </a:path>
                <a:path w="1422400" h="744855">
                  <a:moveTo>
                    <a:pt x="1422006" y="498297"/>
                  </a:moveTo>
                  <a:lnTo>
                    <a:pt x="1414780" y="459943"/>
                  </a:lnTo>
                  <a:lnTo>
                    <a:pt x="1391005" y="418642"/>
                  </a:lnTo>
                  <a:lnTo>
                    <a:pt x="1363700" y="390474"/>
                  </a:lnTo>
                  <a:lnTo>
                    <a:pt x="1295069" y="339013"/>
                  </a:lnTo>
                  <a:lnTo>
                    <a:pt x="1268247" y="320281"/>
                  </a:lnTo>
                  <a:lnTo>
                    <a:pt x="1259433" y="313385"/>
                  </a:lnTo>
                  <a:lnTo>
                    <a:pt x="1228623" y="275285"/>
                  </a:lnTo>
                  <a:lnTo>
                    <a:pt x="1224597" y="255879"/>
                  </a:lnTo>
                  <a:lnTo>
                    <a:pt x="1225740" y="246684"/>
                  </a:lnTo>
                  <a:lnTo>
                    <a:pt x="1256182" y="216750"/>
                  </a:lnTo>
                  <a:lnTo>
                    <a:pt x="1307782" y="210375"/>
                  </a:lnTo>
                  <a:lnTo>
                    <a:pt x="1329893" y="211315"/>
                  </a:lnTo>
                  <a:lnTo>
                    <a:pt x="1354505" y="214388"/>
                  </a:lnTo>
                  <a:lnTo>
                    <a:pt x="1379601" y="219900"/>
                  </a:lnTo>
                  <a:lnTo>
                    <a:pt x="1403134" y="228193"/>
                  </a:lnTo>
                  <a:lnTo>
                    <a:pt x="1391005" y="151828"/>
                  </a:lnTo>
                  <a:lnTo>
                    <a:pt x="1361795" y="146837"/>
                  </a:lnTo>
                  <a:lnTo>
                    <a:pt x="1333411" y="142963"/>
                  </a:lnTo>
                  <a:lnTo>
                    <a:pt x="1306728" y="140449"/>
                  </a:lnTo>
                  <a:lnTo>
                    <a:pt x="1282598" y="139560"/>
                  </a:lnTo>
                  <a:lnTo>
                    <a:pt x="1247609" y="140919"/>
                  </a:lnTo>
                  <a:lnTo>
                    <a:pt x="1188516" y="152793"/>
                  </a:lnTo>
                  <a:lnTo>
                    <a:pt x="1142847" y="181229"/>
                  </a:lnTo>
                  <a:lnTo>
                    <a:pt x="1115352" y="225069"/>
                  </a:lnTo>
                  <a:lnTo>
                    <a:pt x="1111478" y="244106"/>
                  </a:lnTo>
                  <a:lnTo>
                    <a:pt x="1112964" y="260007"/>
                  </a:lnTo>
                  <a:lnTo>
                    <a:pt x="1132332" y="305549"/>
                  </a:lnTo>
                  <a:lnTo>
                    <a:pt x="1159471" y="339305"/>
                  </a:lnTo>
                  <a:lnTo>
                    <a:pt x="1189278" y="365798"/>
                  </a:lnTo>
                  <a:lnTo>
                    <a:pt x="1222514" y="391515"/>
                  </a:lnTo>
                  <a:lnTo>
                    <a:pt x="1255128" y="416306"/>
                  </a:lnTo>
                  <a:lnTo>
                    <a:pt x="1273467" y="430745"/>
                  </a:lnTo>
                  <a:lnTo>
                    <a:pt x="1288148" y="445566"/>
                  </a:lnTo>
                  <a:lnTo>
                    <a:pt x="1298917" y="459803"/>
                  </a:lnTo>
                  <a:lnTo>
                    <a:pt x="1305534" y="474154"/>
                  </a:lnTo>
                  <a:lnTo>
                    <a:pt x="1307782" y="489267"/>
                  </a:lnTo>
                  <a:lnTo>
                    <a:pt x="1306118" y="498424"/>
                  </a:lnTo>
                  <a:lnTo>
                    <a:pt x="1270774" y="528193"/>
                  </a:lnTo>
                  <a:lnTo>
                    <a:pt x="1220457" y="535673"/>
                  </a:lnTo>
                  <a:lnTo>
                    <a:pt x="1188961" y="533882"/>
                  </a:lnTo>
                  <a:lnTo>
                    <a:pt x="1159954" y="528078"/>
                  </a:lnTo>
                  <a:lnTo>
                    <a:pt x="1132624" y="517537"/>
                  </a:lnTo>
                  <a:lnTo>
                    <a:pt x="1106157" y="501573"/>
                  </a:lnTo>
                  <a:lnTo>
                    <a:pt x="1120089" y="589457"/>
                  </a:lnTo>
                  <a:lnTo>
                    <a:pt x="1153007" y="597852"/>
                  </a:lnTo>
                  <a:lnTo>
                    <a:pt x="1185773" y="604532"/>
                  </a:lnTo>
                  <a:lnTo>
                    <a:pt x="1218514" y="608965"/>
                  </a:lnTo>
                  <a:lnTo>
                    <a:pt x="1251419" y="610565"/>
                  </a:lnTo>
                  <a:lnTo>
                    <a:pt x="1275651" y="609523"/>
                  </a:lnTo>
                  <a:lnTo>
                    <a:pt x="1323505" y="601662"/>
                  </a:lnTo>
                  <a:lnTo>
                    <a:pt x="1360449" y="587133"/>
                  </a:lnTo>
                  <a:lnTo>
                    <a:pt x="1399171" y="556133"/>
                  </a:lnTo>
                  <a:lnTo>
                    <a:pt x="1420393" y="513499"/>
                  </a:lnTo>
                  <a:lnTo>
                    <a:pt x="1422006" y="498297"/>
                  </a:lnTo>
                  <a:close/>
                </a:path>
              </a:pathLst>
            </a:custGeom>
            <a:solidFill>
              <a:srgbClr val="006647"/>
            </a:solidFill>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10692130" cy="7560309"/>
          </a:xfrm>
          <a:custGeom>
            <a:avLst/>
            <a:gdLst/>
            <a:ahLst/>
            <a:cxnLst/>
            <a:rect l="l" t="t" r="r" b="b"/>
            <a:pathLst>
              <a:path w="10692130" h="7560309">
                <a:moveTo>
                  <a:pt x="10692003" y="0"/>
                </a:moveTo>
                <a:lnTo>
                  <a:pt x="0" y="0"/>
                </a:lnTo>
                <a:lnTo>
                  <a:pt x="0" y="7559992"/>
                </a:lnTo>
                <a:lnTo>
                  <a:pt x="10692003" y="7559992"/>
                </a:lnTo>
                <a:lnTo>
                  <a:pt x="10692003" y="0"/>
                </a:lnTo>
                <a:close/>
              </a:path>
            </a:pathLst>
          </a:custGeom>
          <a:solidFill>
            <a:srgbClr val="E9EAEB"/>
          </a:solidFill>
        </p:spPr>
        <p:txBody>
          <a:bodyPr wrap="square" lIns="0" tIns="0" rIns="0" bIns="0" rtlCol="0"/>
          <a:lstStyle/>
          <a:p>
            <a:endParaRPr/>
          </a:p>
        </p:txBody>
      </p:sp>
      <p:sp>
        <p:nvSpPr>
          <p:cNvPr id="3" name="object 3"/>
          <p:cNvSpPr/>
          <p:nvPr/>
        </p:nvSpPr>
        <p:spPr>
          <a:xfrm>
            <a:off x="0" y="12340"/>
            <a:ext cx="6405880" cy="6159500"/>
          </a:xfrm>
          <a:custGeom>
            <a:avLst/>
            <a:gdLst/>
            <a:ahLst/>
            <a:cxnLst/>
            <a:rect l="l" t="t" r="r" b="b"/>
            <a:pathLst>
              <a:path w="6405880" h="6159500">
                <a:moveTo>
                  <a:pt x="2818909" y="6146800"/>
                </a:moveTo>
                <a:lnTo>
                  <a:pt x="2146935" y="6146800"/>
                </a:lnTo>
                <a:lnTo>
                  <a:pt x="2194478" y="6159500"/>
                </a:lnTo>
                <a:lnTo>
                  <a:pt x="2771365" y="6159500"/>
                </a:lnTo>
                <a:lnTo>
                  <a:pt x="2818909" y="6146800"/>
                </a:lnTo>
                <a:close/>
              </a:path>
              <a:path w="6405880" h="6159500">
                <a:moveTo>
                  <a:pt x="2960561" y="6134100"/>
                </a:moveTo>
                <a:lnTo>
                  <a:pt x="2005282" y="6134100"/>
                </a:lnTo>
                <a:lnTo>
                  <a:pt x="2052334" y="6146800"/>
                </a:lnTo>
                <a:lnTo>
                  <a:pt x="2913510" y="6146800"/>
                </a:lnTo>
                <a:lnTo>
                  <a:pt x="2960561" y="6134100"/>
                </a:lnTo>
                <a:close/>
              </a:path>
              <a:path w="6405880" h="6159500">
                <a:moveTo>
                  <a:pt x="3054149" y="6121400"/>
                </a:moveTo>
                <a:lnTo>
                  <a:pt x="1911695" y="6121400"/>
                </a:lnTo>
                <a:lnTo>
                  <a:pt x="1958402" y="6134100"/>
                </a:lnTo>
                <a:lnTo>
                  <a:pt x="3007442" y="6134100"/>
                </a:lnTo>
                <a:lnTo>
                  <a:pt x="3054149" y="6121400"/>
                </a:lnTo>
                <a:close/>
              </a:path>
              <a:path w="6405880" h="6159500">
                <a:moveTo>
                  <a:pt x="3193192" y="6096000"/>
                </a:moveTo>
                <a:lnTo>
                  <a:pt x="1772652" y="6096000"/>
                </a:lnTo>
                <a:lnTo>
                  <a:pt x="1865165" y="6121400"/>
                </a:lnTo>
                <a:lnTo>
                  <a:pt x="3100678" y="6121400"/>
                </a:lnTo>
                <a:lnTo>
                  <a:pt x="3193192" y="6096000"/>
                </a:lnTo>
                <a:close/>
              </a:path>
              <a:path w="6405880" h="6159500">
                <a:moveTo>
                  <a:pt x="3375943" y="6057900"/>
                </a:moveTo>
                <a:lnTo>
                  <a:pt x="1589901" y="6057900"/>
                </a:lnTo>
                <a:lnTo>
                  <a:pt x="1726675" y="6096000"/>
                </a:lnTo>
                <a:lnTo>
                  <a:pt x="3239169" y="6096000"/>
                </a:lnTo>
                <a:lnTo>
                  <a:pt x="3375943" y="6057900"/>
                </a:lnTo>
                <a:close/>
              </a:path>
              <a:path w="6405880" h="6159500">
                <a:moveTo>
                  <a:pt x="5697556" y="0"/>
                </a:moveTo>
                <a:lnTo>
                  <a:pt x="0" y="0"/>
                </a:lnTo>
                <a:lnTo>
                  <a:pt x="0" y="5283200"/>
                </a:lnTo>
                <a:lnTo>
                  <a:pt x="9335" y="5283200"/>
                </a:lnTo>
                <a:lnTo>
                  <a:pt x="44409" y="5321300"/>
                </a:lnTo>
                <a:lnTo>
                  <a:pt x="79812" y="5346700"/>
                </a:lnTo>
                <a:lnTo>
                  <a:pt x="187956" y="5422900"/>
                </a:lnTo>
                <a:lnTo>
                  <a:pt x="298936" y="5499100"/>
                </a:lnTo>
                <a:lnTo>
                  <a:pt x="412659" y="5575300"/>
                </a:lnTo>
                <a:lnTo>
                  <a:pt x="529036" y="5651500"/>
                </a:lnTo>
                <a:lnTo>
                  <a:pt x="568403" y="5664200"/>
                </a:lnTo>
                <a:lnTo>
                  <a:pt x="647976" y="5715000"/>
                </a:lnTo>
                <a:lnTo>
                  <a:pt x="688177" y="5727700"/>
                </a:lnTo>
                <a:lnTo>
                  <a:pt x="769389" y="5778500"/>
                </a:lnTo>
                <a:lnTo>
                  <a:pt x="810393" y="5791200"/>
                </a:lnTo>
                <a:lnTo>
                  <a:pt x="851659" y="5816600"/>
                </a:lnTo>
                <a:lnTo>
                  <a:pt x="893183" y="5829300"/>
                </a:lnTo>
                <a:lnTo>
                  <a:pt x="934961" y="5854700"/>
                </a:lnTo>
                <a:lnTo>
                  <a:pt x="1019268" y="5880100"/>
                </a:lnTo>
                <a:lnTo>
                  <a:pt x="1061790" y="5905500"/>
                </a:lnTo>
                <a:lnTo>
                  <a:pt x="1190789" y="5943600"/>
                </a:lnTo>
                <a:lnTo>
                  <a:pt x="1234255" y="5969000"/>
                </a:lnTo>
                <a:lnTo>
                  <a:pt x="1544707" y="6057900"/>
                </a:lnTo>
                <a:lnTo>
                  <a:pt x="3421137" y="6057900"/>
                </a:lnTo>
                <a:lnTo>
                  <a:pt x="3731588" y="5969000"/>
                </a:lnTo>
                <a:lnTo>
                  <a:pt x="3775055" y="5943600"/>
                </a:lnTo>
                <a:lnTo>
                  <a:pt x="3904054" y="5905500"/>
                </a:lnTo>
                <a:lnTo>
                  <a:pt x="3946575" y="5880100"/>
                </a:lnTo>
                <a:lnTo>
                  <a:pt x="4030882" y="5854700"/>
                </a:lnTo>
                <a:lnTo>
                  <a:pt x="4072661" y="5829300"/>
                </a:lnTo>
                <a:lnTo>
                  <a:pt x="4114184" y="5816600"/>
                </a:lnTo>
                <a:lnTo>
                  <a:pt x="4155450" y="5791200"/>
                </a:lnTo>
                <a:lnTo>
                  <a:pt x="4196455" y="5778500"/>
                </a:lnTo>
                <a:lnTo>
                  <a:pt x="4277667" y="5727700"/>
                </a:lnTo>
                <a:lnTo>
                  <a:pt x="4317867" y="5715000"/>
                </a:lnTo>
                <a:lnTo>
                  <a:pt x="4397441" y="5664200"/>
                </a:lnTo>
                <a:lnTo>
                  <a:pt x="4436807" y="5651500"/>
                </a:lnTo>
                <a:lnTo>
                  <a:pt x="4553185" y="5575300"/>
                </a:lnTo>
                <a:lnTo>
                  <a:pt x="4666908" y="5499100"/>
                </a:lnTo>
                <a:lnTo>
                  <a:pt x="4777888" y="5422900"/>
                </a:lnTo>
                <a:lnTo>
                  <a:pt x="4886032" y="5346700"/>
                </a:lnTo>
                <a:lnTo>
                  <a:pt x="4921434" y="5321300"/>
                </a:lnTo>
                <a:lnTo>
                  <a:pt x="4956509" y="5283200"/>
                </a:lnTo>
                <a:lnTo>
                  <a:pt x="5025658" y="5232400"/>
                </a:lnTo>
                <a:lnTo>
                  <a:pt x="5059727" y="5207000"/>
                </a:lnTo>
                <a:lnTo>
                  <a:pt x="5093454" y="5168900"/>
                </a:lnTo>
                <a:lnTo>
                  <a:pt x="5126835" y="5143500"/>
                </a:lnTo>
                <a:lnTo>
                  <a:pt x="5159869" y="5105400"/>
                </a:lnTo>
                <a:lnTo>
                  <a:pt x="5224876" y="5054600"/>
                </a:lnTo>
                <a:lnTo>
                  <a:pt x="5256843" y="5016500"/>
                </a:lnTo>
                <a:lnTo>
                  <a:pt x="5288449" y="4991100"/>
                </a:lnTo>
                <a:lnTo>
                  <a:pt x="5319689" y="4953000"/>
                </a:lnTo>
                <a:lnTo>
                  <a:pt x="5350560" y="4914900"/>
                </a:lnTo>
                <a:lnTo>
                  <a:pt x="5381059" y="4889500"/>
                </a:lnTo>
                <a:lnTo>
                  <a:pt x="5411183" y="4851400"/>
                </a:lnTo>
                <a:lnTo>
                  <a:pt x="5440928" y="4826000"/>
                </a:lnTo>
                <a:lnTo>
                  <a:pt x="5470291" y="4787900"/>
                </a:lnTo>
                <a:lnTo>
                  <a:pt x="5499269" y="4749800"/>
                </a:lnTo>
                <a:lnTo>
                  <a:pt x="5527857" y="4711700"/>
                </a:lnTo>
                <a:lnTo>
                  <a:pt x="5556054" y="4686300"/>
                </a:lnTo>
                <a:lnTo>
                  <a:pt x="5583855" y="4648200"/>
                </a:lnTo>
                <a:lnTo>
                  <a:pt x="5611257" y="4610100"/>
                </a:lnTo>
                <a:lnTo>
                  <a:pt x="5638257" y="4572000"/>
                </a:lnTo>
                <a:lnTo>
                  <a:pt x="5664851" y="4533900"/>
                </a:lnTo>
                <a:lnTo>
                  <a:pt x="5691036" y="4495800"/>
                </a:lnTo>
                <a:lnTo>
                  <a:pt x="5716809" y="4470400"/>
                </a:lnTo>
                <a:lnTo>
                  <a:pt x="5742166" y="4432300"/>
                </a:lnTo>
                <a:lnTo>
                  <a:pt x="5767104" y="4394200"/>
                </a:lnTo>
                <a:lnTo>
                  <a:pt x="5791620" y="4356100"/>
                </a:lnTo>
                <a:lnTo>
                  <a:pt x="5815710" y="4318000"/>
                </a:lnTo>
                <a:lnTo>
                  <a:pt x="5839371" y="4279900"/>
                </a:lnTo>
                <a:lnTo>
                  <a:pt x="5862599" y="4241800"/>
                </a:lnTo>
                <a:lnTo>
                  <a:pt x="5879693" y="4203700"/>
                </a:lnTo>
                <a:lnTo>
                  <a:pt x="2338700" y="4203700"/>
                </a:lnTo>
                <a:lnTo>
                  <a:pt x="2291237" y="4191000"/>
                </a:lnTo>
                <a:lnTo>
                  <a:pt x="2244102" y="4191000"/>
                </a:lnTo>
                <a:lnTo>
                  <a:pt x="2197308" y="4178300"/>
                </a:lnTo>
                <a:lnTo>
                  <a:pt x="2150869" y="4178300"/>
                </a:lnTo>
                <a:lnTo>
                  <a:pt x="2059109" y="4152900"/>
                </a:lnTo>
                <a:lnTo>
                  <a:pt x="2013814" y="4152900"/>
                </a:lnTo>
                <a:lnTo>
                  <a:pt x="1880435" y="4114800"/>
                </a:lnTo>
                <a:lnTo>
                  <a:pt x="1836855" y="4089400"/>
                </a:lnTo>
                <a:lnTo>
                  <a:pt x="1708941" y="4051300"/>
                </a:lnTo>
                <a:lnTo>
                  <a:pt x="1667289" y="4025900"/>
                </a:lnTo>
                <a:lnTo>
                  <a:pt x="1626154" y="4013200"/>
                </a:lnTo>
                <a:lnTo>
                  <a:pt x="1545485" y="3962400"/>
                </a:lnTo>
                <a:lnTo>
                  <a:pt x="1505977" y="3949700"/>
                </a:lnTo>
                <a:lnTo>
                  <a:pt x="1428685" y="3898900"/>
                </a:lnTo>
                <a:lnTo>
                  <a:pt x="1390927" y="3873500"/>
                </a:lnTo>
                <a:lnTo>
                  <a:pt x="1353778" y="3848100"/>
                </a:lnTo>
                <a:lnTo>
                  <a:pt x="1317253" y="3822700"/>
                </a:lnTo>
                <a:lnTo>
                  <a:pt x="1281364" y="3797300"/>
                </a:lnTo>
                <a:lnTo>
                  <a:pt x="1246126" y="3759200"/>
                </a:lnTo>
                <a:lnTo>
                  <a:pt x="1211551" y="3733800"/>
                </a:lnTo>
                <a:lnTo>
                  <a:pt x="1177653" y="3708400"/>
                </a:lnTo>
                <a:lnTo>
                  <a:pt x="1144446" y="3683000"/>
                </a:lnTo>
                <a:lnTo>
                  <a:pt x="1111942" y="3644900"/>
                </a:lnTo>
                <a:lnTo>
                  <a:pt x="1080155" y="3619500"/>
                </a:lnTo>
                <a:lnTo>
                  <a:pt x="1049099" y="3581400"/>
                </a:lnTo>
                <a:lnTo>
                  <a:pt x="1018788" y="3543300"/>
                </a:lnTo>
                <a:lnTo>
                  <a:pt x="989234" y="3517900"/>
                </a:lnTo>
                <a:lnTo>
                  <a:pt x="960450" y="3479800"/>
                </a:lnTo>
                <a:lnTo>
                  <a:pt x="932451" y="3441700"/>
                </a:lnTo>
                <a:lnTo>
                  <a:pt x="905250" y="3403600"/>
                </a:lnTo>
                <a:lnTo>
                  <a:pt x="878861" y="3378200"/>
                </a:lnTo>
                <a:lnTo>
                  <a:pt x="853295" y="3340100"/>
                </a:lnTo>
                <a:lnTo>
                  <a:pt x="828568" y="3302000"/>
                </a:lnTo>
                <a:lnTo>
                  <a:pt x="804693" y="3263900"/>
                </a:lnTo>
                <a:lnTo>
                  <a:pt x="781682" y="3225800"/>
                </a:lnTo>
                <a:lnTo>
                  <a:pt x="759550" y="3175000"/>
                </a:lnTo>
                <a:lnTo>
                  <a:pt x="738310" y="3136900"/>
                </a:lnTo>
                <a:lnTo>
                  <a:pt x="717974" y="3098800"/>
                </a:lnTo>
                <a:lnTo>
                  <a:pt x="698558" y="3060700"/>
                </a:lnTo>
                <a:lnTo>
                  <a:pt x="680073" y="3022600"/>
                </a:lnTo>
                <a:lnTo>
                  <a:pt x="662535" y="2971800"/>
                </a:lnTo>
                <a:lnTo>
                  <a:pt x="645955" y="2933700"/>
                </a:lnTo>
                <a:lnTo>
                  <a:pt x="630347" y="2882900"/>
                </a:lnTo>
                <a:lnTo>
                  <a:pt x="615725" y="2844800"/>
                </a:lnTo>
                <a:lnTo>
                  <a:pt x="602102" y="2806700"/>
                </a:lnTo>
                <a:lnTo>
                  <a:pt x="589492" y="2755900"/>
                </a:lnTo>
                <a:lnTo>
                  <a:pt x="577909" y="2717800"/>
                </a:lnTo>
                <a:lnTo>
                  <a:pt x="567364" y="2667000"/>
                </a:lnTo>
                <a:lnTo>
                  <a:pt x="557873" y="2616200"/>
                </a:lnTo>
                <a:lnTo>
                  <a:pt x="549448" y="2578100"/>
                </a:lnTo>
                <a:lnTo>
                  <a:pt x="542102" y="2527300"/>
                </a:lnTo>
                <a:lnTo>
                  <a:pt x="535850" y="2476500"/>
                </a:lnTo>
                <a:lnTo>
                  <a:pt x="530705" y="2438400"/>
                </a:lnTo>
                <a:lnTo>
                  <a:pt x="526679" y="2387600"/>
                </a:lnTo>
                <a:lnTo>
                  <a:pt x="523787" y="2336800"/>
                </a:lnTo>
                <a:lnTo>
                  <a:pt x="522042" y="2286000"/>
                </a:lnTo>
                <a:lnTo>
                  <a:pt x="521458" y="2247900"/>
                </a:lnTo>
                <a:lnTo>
                  <a:pt x="522042" y="2197100"/>
                </a:lnTo>
                <a:lnTo>
                  <a:pt x="523787" y="2146300"/>
                </a:lnTo>
                <a:lnTo>
                  <a:pt x="526679" y="2095500"/>
                </a:lnTo>
                <a:lnTo>
                  <a:pt x="530705" y="2057400"/>
                </a:lnTo>
                <a:lnTo>
                  <a:pt x="535850" y="2006600"/>
                </a:lnTo>
                <a:lnTo>
                  <a:pt x="542102" y="1955800"/>
                </a:lnTo>
                <a:lnTo>
                  <a:pt x="549448" y="1905000"/>
                </a:lnTo>
                <a:lnTo>
                  <a:pt x="557873" y="1866900"/>
                </a:lnTo>
                <a:lnTo>
                  <a:pt x="567364" y="1816100"/>
                </a:lnTo>
                <a:lnTo>
                  <a:pt x="577909" y="1778000"/>
                </a:lnTo>
                <a:lnTo>
                  <a:pt x="589492" y="1727200"/>
                </a:lnTo>
                <a:lnTo>
                  <a:pt x="602102" y="1689100"/>
                </a:lnTo>
                <a:lnTo>
                  <a:pt x="615725" y="1638300"/>
                </a:lnTo>
                <a:lnTo>
                  <a:pt x="630347" y="1600200"/>
                </a:lnTo>
                <a:lnTo>
                  <a:pt x="645955" y="1549400"/>
                </a:lnTo>
                <a:lnTo>
                  <a:pt x="662535" y="1511300"/>
                </a:lnTo>
                <a:lnTo>
                  <a:pt x="680073" y="1473200"/>
                </a:lnTo>
                <a:lnTo>
                  <a:pt x="698558" y="1422400"/>
                </a:lnTo>
                <a:lnTo>
                  <a:pt x="717974" y="1384300"/>
                </a:lnTo>
                <a:lnTo>
                  <a:pt x="738310" y="1346200"/>
                </a:lnTo>
                <a:lnTo>
                  <a:pt x="759550" y="1308100"/>
                </a:lnTo>
                <a:lnTo>
                  <a:pt x="781682" y="1270000"/>
                </a:lnTo>
                <a:lnTo>
                  <a:pt x="804693" y="1231900"/>
                </a:lnTo>
                <a:lnTo>
                  <a:pt x="828568" y="1193800"/>
                </a:lnTo>
                <a:lnTo>
                  <a:pt x="853295" y="1155700"/>
                </a:lnTo>
                <a:lnTo>
                  <a:pt x="878861" y="1117600"/>
                </a:lnTo>
                <a:lnTo>
                  <a:pt x="905250" y="1079500"/>
                </a:lnTo>
                <a:lnTo>
                  <a:pt x="932451" y="1041400"/>
                </a:lnTo>
                <a:lnTo>
                  <a:pt x="960450" y="1003300"/>
                </a:lnTo>
                <a:lnTo>
                  <a:pt x="989234" y="977900"/>
                </a:lnTo>
                <a:lnTo>
                  <a:pt x="1018788" y="939800"/>
                </a:lnTo>
                <a:lnTo>
                  <a:pt x="1049099" y="901700"/>
                </a:lnTo>
                <a:lnTo>
                  <a:pt x="1080155" y="876300"/>
                </a:lnTo>
                <a:lnTo>
                  <a:pt x="1111942" y="838200"/>
                </a:lnTo>
                <a:lnTo>
                  <a:pt x="1144446" y="812800"/>
                </a:lnTo>
                <a:lnTo>
                  <a:pt x="1177653" y="774700"/>
                </a:lnTo>
                <a:lnTo>
                  <a:pt x="1211551" y="749300"/>
                </a:lnTo>
                <a:lnTo>
                  <a:pt x="1246126" y="723900"/>
                </a:lnTo>
                <a:lnTo>
                  <a:pt x="1281364" y="698500"/>
                </a:lnTo>
                <a:lnTo>
                  <a:pt x="1317253" y="660400"/>
                </a:lnTo>
                <a:lnTo>
                  <a:pt x="1353778" y="635000"/>
                </a:lnTo>
                <a:lnTo>
                  <a:pt x="1390927" y="609600"/>
                </a:lnTo>
                <a:lnTo>
                  <a:pt x="1428685" y="584200"/>
                </a:lnTo>
                <a:lnTo>
                  <a:pt x="1467040" y="558800"/>
                </a:lnTo>
                <a:lnTo>
                  <a:pt x="1505977" y="546100"/>
                </a:lnTo>
                <a:lnTo>
                  <a:pt x="1585548" y="495300"/>
                </a:lnTo>
                <a:lnTo>
                  <a:pt x="1626154" y="482600"/>
                </a:lnTo>
                <a:lnTo>
                  <a:pt x="1667289" y="457200"/>
                </a:lnTo>
                <a:lnTo>
                  <a:pt x="1708941" y="444500"/>
                </a:lnTo>
                <a:lnTo>
                  <a:pt x="1751094" y="419100"/>
                </a:lnTo>
                <a:lnTo>
                  <a:pt x="2059109" y="330200"/>
                </a:lnTo>
                <a:lnTo>
                  <a:pt x="2150869" y="304800"/>
                </a:lnTo>
                <a:lnTo>
                  <a:pt x="2197308" y="304800"/>
                </a:lnTo>
                <a:lnTo>
                  <a:pt x="2244102" y="292100"/>
                </a:lnTo>
                <a:lnTo>
                  <a:pt x="2338700" y="292100"/>
                </a:lnTo>
                <a:lnTo>
                  <a:pt x="2386477" y="279400"/>
                </a:lnTo>
                <a:lnTo>
                  <a:pt x="5877794" y="279400"/>
                </a:lnTo>
                <a:lnTo>
                  <a:pt x="5839371" y="215900"/>
                </a:lnTo>
                <a:lnTo>
                  <a:pt x="5815710" y="177800"/>
                </a:lnTo>
                <a:lnTo>
                  <a:pt x="5791620" y="139700"/>
                </a:lnTo>
                <a:lnTo>
                  <a:pt x="5767104" y="101600"/>
                </a:lnTo>
                <a:lnTo>
                  <a:pt x="5742166" y="63500"/>
                </a:lnTo>
                <a:lnTo>
                  <a:pt x="5716809" y="25400"/>
                </a:lnTo>
                <a:lnTo>
                  <a:pt x="5697556" y="0"/>
                </a:lnTo>
                <a:close/>
              </a:path>
              <a:path w="6405880" h="6159500">
                <a:moveTo>
                  <a:pt x="5877794" y="279400"/>
                </a:moveTo>
                <a:lnTo>
                  <a:pt x="2579366" y="279400"/>
                </a:lnTo>
                <a:lnTo>
                  <a:pt x="2627144" y="292100"/>
                </a:lnTo>
                <a:lnTo>
                  <a:pt x="2721742" y="292100"/>
                </a:lnTo>
                <a:lnTo>
                  <a:pt x="2768535" y="304800"/>
                </a:lnTo>
                <a:lnTo>
                  <a:pt x="2814974" y="304800"/>
                </a:lnTo>
                <a:lnTo>
                  <a:pt x="2906735" y="330200"/>
                </a:lnTo>
                <a:lnTo>
                  <a:pt x="3214748" y="419100"/>
                </a:lnTo>
                <a:lnTo>
                  <a:pt x="3256901" y="444500"/>
                </a:lnTo>
                <a:lnTo>
                  <a:pt x="3298552" y="457200"/>
                </a:lnTo>
                <a:lnTo>
                  <a:pt x="3339687" y="482600"/>
                </a:lnTo>
                <a:lnTo>
                  <a:pt x="3380293" y="495300"/>
                </a:lnTo>
                <a:lnTo>
                  <a:pt x="3459863" y="546100"/>
                </a:lnTo>
                <a:lnTo>
                  <a:pt x="3498800" y="558800"/>
                </a:lnTo>
                <a:lnTo>
                  <a:pt x="3537155" y="584200"/>
                </a:lnTo>
                <a:lnTo>
                  <a:pt x="3574913" y="609600"/>
                </a:lnTo>
                <a:lnTo>
                  <a:pt x="3612061" y="635000"/>
                </a:lnTo>
                <a:lnTo>
                  <a:pt x="3648586" y="660400"/>
                </a:lnTo>
                <a:lnTo>
                  <a:pt x="3684475" y="698500"/>
                </a:lnTo>
                <a:lnTo>
                  <a:pt x="3719713" y="723900"/>
                </a:lnTo>
                <a:lnTo>
                  <a:pt x="3754287" y="749300"/>
                </a:lnTo>
                <a:lnTo>
                  <a:pt x="3788185" y="774700"/>
                </a:lnTo>
                <a:lnTo>
                  <a:pt x="3821392" y="812800"/>
                </a:lnTo>
                <a:lnTo>
                  <a:pt x="3853896" y="838200"/>
                </a:lnTo>
                <a:lnTo>
                  <a:pt x="3885682" y="876300"/>
                </a:lnTo>
                <a:lnTo>
                  <a:pt x="3916737" y="901700"/>
                </a:lnTo>
                <a:lnTo>
                  <a:pt x="3947049" y="939800"/>
                </a:lnTo>
                <a:lnTo>
                  <a:pt x="3976603" y="977900"/>
                </a:lnTo>
                <a:lnTo>
                  <a:pt x="4005386" y="1003300"/>
                </a:lnTo>
                <a:lnTo>
                  <a:pt x="4033384" y="1041400"/>
                </a:lnTo>
                <a:lnTo>
                  <a:pt x="4060585" y="1079500"/>
                </a:lnTo>
                <a:lnTo>
                  <a:pt x="4086975" y="1117600"/>
                </a:lnTo>
                <a:lnTo>
                  <a:pt x="4112540" y="1155700"/>
                </a:lnTo>
                <a:lnTo>
                  <a:pt x="4137266" y="1193800"/>
                </a:lnTo>
                <a:lnTo>
                  <a:pt x="4161142" y="1231900"/>
                </a:lnTo>
                <a:lnTo>
                  <a:pt x="4184152" y="1270000"/>
                </a:lnTo>
                <a:lnTo>
                  <a:pt x="4206284" y="1308100"/>
                </a:lnTo>
                <a:lnTo>
                  <a:pt x="4227524" y="1346200"/>
                </a:lnTo>
                <a:lnTo>
                  <a:pt x="4247859" y="1384300"/>
                </a:lnTo>
                <a:lnTo>
                  <a:pt x="4267275" y="1422400"/>
                </a:lnTo>
                <a:lnTo>
                  <a:pt x="4285760" y="1473200"/>
                </a:lnTo>
                <a:lnTo>
                  <a:pt x="4303298" y="1511300"/>
                </a:lnTo>
                <a:lnTo>
                  <a:pt x="4319878" y="1549400"/>
                </a:lnTo>
                <a:lnTo>
                  <a:pt x="4335486" y="1600200"/>
                </a:lnTo>
                <a:lnTo>
                  <a:pt x="4350107" y="1638300"/>
                </a:lnTo>
                <a:lnTo>
                  <a:pt x="4363730" y="1689100"/>
                </a:lnTo>
                <a:lnTo>
                  <a:pt x="4376340" y="1727200"/>
                </a:lnTo>
                <a:lnTo>
                  <a:pt x="4387923" y="1778000"/>
                </a:lnTo>
                <a:lnTo>
                  <a:pt x="4398468" y="1816100"/>
                </a:lnTo>
                <a:lnTo>
                  <a:pt x="4407959" y="1866900"/>
                </a:lnTo>
                <a:lnTo>
                  <a:pt x="4416384" y="1905000"/>
                </a:lnTo>
                <a:lnTo>
                  <a:pt x="4423729" y="1955800"/>
                </a:lnTo>
                <a:lnTo>
                  <a:pt x="4429981" y="2006600"/>
                </a:lnTo>
                <a:lnTo>
                  <a:pt x="4435127" y="2057400"/>
                </a:lnTo>
                <a:lnTo>
                  <a:pt x="4439152" y="2095500"/>
                </a:lnTo>
                <a:lnTo>
                  <a:pt x="4442044" y="2146300"/>
                </a:lnTo>
                <a:lnTo>
                  <a:pt x="4443789" y="2197100"/>
                </a:lnTo>
                <a:lnTo>
                  <a:pt x="4444373" y="2247900"/>
                </a:lnTo>
                <a:lnTo>
                  <a:pt x="4443789" y="2286000"/>
                </a:lnTo>
                <a:lnTo>
                  <a:pt x="4442044" y="2336800"/>
                </a:lnTo>
                <a:lnTo>
                  <a:pt x="4439152" y="2387600"/>
                </a:lnTo>
                <a:lnTo>
                  <a:pt x="4435127" y="2438400"/>
                </a:lnTo>
                <a:lnTo>
                  <a:pt x="4429981" y="2476500"/>
                </a:lnTo>
                <a:lnTo>
                  <a:pt x="4423729" y="2527300"/>
                </a:lnTo>
                <a:lnTo>
                  <a:pt x="4416384" y="2578100"/>
                </a:lnTo>
                <a:lnTo>
                  <a:pt x="4407959" y="2616200"/>
                </a:lnTo>
                <a:lnTo>
                  <a:pt x="4398468" y="2667000"/>
                </a:lnTo>
                <a:lnTo>
                  <a:pt x="4387923" y="2717800"/>
                </a:lnTo>
                <a:lnTo>
                  <a:pt x="4376340" y="2755900"/>
                </a:lnTo>
                <a:lnTo>
                  <a:pt x="4363730" y="2806700"/>
                </a:lnTo>
                <a:lnTo>
                  <a:pt x="4350107" y="2844800"/>
                </a:lnTo>
                <a:lnTo>
                  <a:pt x="4335486" y="2882900"/>
                </a:lnTo>
                <a:lnTo>
                  <a:pt x="4319878" y="2933700"/>
                </a:lnTo>
                <a:lnTo>
                  <a:pt x="4303298" y="2971800"/>
                </a:lnTo>
                <a:lnTo>
                  <a:pt x="4285760" y="3022600"/>
                </a:lnTo>
                <a:lnTo>
                  <a:pt x="4267275" y="3060700"/>
                </a:lnTo>
                <a:lnTo>
                  <a:pt x="4247859" y="3098800"/>
                </a:lnTo>
                <a:lnTo>
                  <a:pt x="4227524" y="3136900"/>
                </a:lnTo>
                <a:lnTo>
                  <a:pt x="4206284" y="3175000"/>
                </a:lnTo>
                <a:lnTo>
                  <a:pt x="4184152" y="3225800"/>
                </a:lnTo>
                <a:lnTo>
                  <a:pt x="4161142" y="3263900"/>
                </a:lnTo>
                <a:lnTo>
                  <a:pt x="4137266" y="3302000"/>
                </a:lnTo>
                <a:lnTo>
                  <a:pt x="4112540" y="3340100"/>
                </a:lnTo>
                <a:lnTo>
                  <a:pt x="4086975" y="3378200"/>
                </a:lnTo>
                <a:lnTo>
                  <a:pt x="4060585" y="3403600"/>
                </a:lnTo>
                <a:lnTo>
                  <a:pt x="4033384" y="3441700"/>
                </a:lnTo>
                <a:lnTo>
                  <a:pt x="4005386" y="3479800"/>
                </a:lnTo>
                <a:lnTo>
                  <a:pt x="3976603" y="3517900"/>
                </a:lnTo>
                <a:lnTo>
                  <a:pt x="3947049" y="3543300"/>
                </a:lnTo>
                <a:lnTo>
                  <a:pt x="3916737" y="3581400"/>
                </a:lnTo>
                <a:lnTo>
                  <a:pt x="3885682" y="3619500"/>
                </a:lnTo>
                <a:lnTo>
                  <a:pt x="3853896" y="3644900"/>
                </a:lnTo>
                <a:lnTo>
                  <a:pt x="3821392" y="3683000"/>
                </a:lnTo>
                <a:lnTo>
                  <a:pt x="3788185" y="3708400"/>
                </a:lnTo>
                <a:lnTo>
                  <a:pt x="3754287" y="3733800"/>
                </a:lnTo>
                <a:lnTo>
                  <a:pt x="3719713" y="3759200"/>
                </a:lnTo>
                <a:lnTo>
                  <a:pt x="3684475" y="3797300"/>
                </a:lnTo>
                <a:lnTo>
                  <a:pt x="3648586" y="3822700"/>
                </a:lnTo>
                <a:lnTo>
                  <a:pt x="3612061" y="3848100"/>
                </a:lnTo>
                <a:lnTo>
                  <a:pt x="3574913" y="3873500"/>
                </a:lnTo>
                <a:lnTo>
                  <a:pt x="3537155" y="3898900"/>
                </a:lnTo>
                <a:lnTo>
                  <a:pt x="3459863" y="3949700"/>
                </a:lnTo>
                <a:lnTo>
                  <a:pt x="3420356" y="3962400"/>
                </a:lnTo>
                <a:lnTo>
                  <a:pt x="3339687" y="4013200"/>
                </a:lnTo>
                <a:lnTo>
                  <a:pt x="3298552" y="4025900"/>
                </a:lnTo>
                <a:lnTo>
                  <a:pt x="3256901" y="4051300"/>
                </a:lnTo>
                <a:lnTo>
                  <a:pt x="3128988" y="4089400"/>
                </a:lnTo>
                <a:lnTo>
                  <a:pt x="3085407" y="4114800"/>
                </a:lnTo>
                <a:lnTo>
                  <a:pt x="2952029" y="4152900"/>
                </a:lnTo>
                <a:lnTo>
                  <a:pt x="2906735" y="4152900"/>
                </a:lnTo>
                <a:lnTo>
                  <a:pt x="2814974" y="4178300"/>
                </a:lnTo>
                <a:lnTo>
                  <a:pt x="2768535" y="4178300"/>
                </a:lnTo>
                <a:lnTo>
                  <a:pt x="2721742" y="4191000"/>
                </a:lnTo>
                <a:lnTo>
                  <a:pt x="2674606" y="4191000"/>
                </a:lnTo>
                <a:lnTo>
                  <a:pt x="2627144" y="4203700"/>
                </a:lnTo>
                <a:lnTo>
                  <a:pt x="5879693" y="4203700"/>
                </a:lnTo>
                <a:lnTo>
                  <a:pt x="5885392" y="4191000"/>
                </a:lnTo>
                <a:lnTo>
                  <a:pt x="5907745" y="4152900"/>
                </a:lnTo>
                <a:lnTo>
                  <a:pt x="5929656" y="4114800"/>
                </a:lnTo>
                <a:lnTo>
                  <a:pt x="5951121" y="4076700"/>
                </a:lnTo>
                <a:lnTo>
                  <a:pt x="5972136" y="4038600"/>
                </a:lnTo>
                <a:lnTo>
                  <a:pt x="5992699" y="4000500"/>
                </a:lnTo>
                <a:lnTo>
                  <a:pt x="6012807" y="3962400"/>
                </a:lnTo>
                <a:lnTo>
                  <a:pt x="6032454" y="3911600"/>
                </a:lnTo>
                <a:lnTo>
                  <a:pt x="6051639" y="3873500"/>
                </a:lnTo>
                <a:lnTo>
                  <a:pt x="6070358" y="3835400"/>
                </a:lnTo>
                <a:lnTo>
                  <a:pt x="6088608" y="3784600"/>
                </a:lnTo>
                <a:lnTo>
                  <a:pt x="6106385" y="3746500"/>
                </a:lnTo>
                <a:lnTo>
                  <a:pt x="6123686" y="3708400"/>
                </a:lnTo>
                <a:lnTo>
                  <a:pt x="6140507" y="3670300"/>
                </a:lnTo>
                <a:lnTo>
                  <a:pt x="6156845" y="3619500"/>
                </a:lnTo>
                <a:lnTo>
                  <a:pt x="6172698" y="3581400"/>
                </a:lnTo>
                <a:lnTo>
                  <a:pt x="6188061" y="3530600"/>
                </a:lnTo>
                <a:lnTo>
                  <a:pt x="6202930" y="3492500"/>
                </a:lnTo>
                <a:lnTo>
                  <a:pt x="6217304" y="3441700"/>
                </a:lnTo>
                <a:lnTo>
                  <a:pt x="6231178" y="3403600"/>
                </a:lnTo>
                <a:lnTo>
                  <a:pt x="6244549" y="3365500"/>
                </a:lnTo>
                <a:lnTo>
                  <a:pt x="6257414" y="3314700"/>
                </a:lnTo>
                <a:lnTo>
                  <a:pt x="6269769" y="3276600"/>
                </a:lnTo>
                <a:lnTo>
                  <a:pt x="6281611" y="3225800"/>
                </a:lnTo>
                <a:lnTo>
                  <a:pt x="6292937" y="3175000"/>
                </a:lnTo>
                <a:lnTo>
                  <a:pt x="6303742" y="3136900"/>
                </a:lnTo>
                <a:lnTo>
                  <a:pt x="6314025" y="3086100"/>
                </a:lnTo>
                <a:lnTo>
                  <a:pt x="6323782" y="3048000"/>
                </a:lnTo>
                <a:lnTo>
                  <a:pt x="6333008" y="2997200"/>
                </a:lnTo>
                <a:lnTo>
                  <a:pt x="6341701" y="2959100"/>
                </a:lnTo>
                <a:lnTo>
                  <a:pt x="6349858" y="2908300"/>
                </a:lnTo>
                <a:lnTo>
                  <a:pt x="6357475" y="2857500"/>
                </a:lnTo>
                <a:lnTo>
                  <a:pt x="6364549" y="2819400"/>
                </a:lnTo>
                <a:lnTo>
                  <a:pt x="6371076" y="2768600"/>
                </a:lnTo>
                <a:lnTo>
                  <a:pt x="6377053" y="2717800"/>
                </a:lnTo>
                <a:lnTo>
                  <a:pt x="6382477" y="2679700"/>
                </a:lnTo>
                <a:lnTo>
                  <a:pt x="6387344" y="2628900"/>
                </a:lnTo>
                <a:lnTo>
                  <a:pt x="6391651" y="2578100"/>
                </a:lnTo>
                <a:lnTo>
                  <a:pt x="6395395" y="2527300"/>
                </a:lnTo>
                <a:lnTo>
                  <a:pt x="6398571" y="2489200"/>
                </a:lnTo>
                <a:lnTo>
                  <a:pt x="6401178" y="2438400"/>
                </a:lnTo>
                <a:lnTo>
                  <a:pt x="6403212" y="2387600"/>
                </a:lnTo>
                <a:lnTo>
                  <a:pt x="6404668" y="2336800"/>
                </a:lnTo>
                <a:lnTo>
                  <a:pt x="6405545" y="2286000"/>
                </a:lnTo>
                <a:lnTo>
                  <a:pt x="6405838" y="2247900"/>
                </a:lnTo>
                <a:lnTo>
                  <a:pt x="6405545" y="2197100"/>
                </a:lnTo>
                <a:lnTo>
                  <a:pt x="6404668" y="2146300"/>
                </a:lnTo>
                <a:lnTo>
                  <a:pt x="6403212" y="2095500"/>
                </a:lnTo>
                <a:lnTo>
                  <a:pt x="6401178" y="2044700"/>
                </a:lnTo>
                <a:lnTo>
                  <a:pt x="6398571" y="2006600"/>
                </a:lnTo>
                <a:lnTo>
                  <a:pt x="6395395" y="1955800"/>
                </a:lnTo>
                <a:lnTo>
                  <a:pt x="6391651" y="1905000"/>
                </a:lnTo>
                <a:lnTo>
                  <a:pt x="6387344" y="1854200"/>
                </a:lnTo>
                <a:lnTo>
                  <a:pt x="6382477" y="1816100"/>
                </a:lnTo>
                <a:lnTo>
                  <a:pt x="6377053" y="1765300"/>
                </a:lnTo>
                <a:lnTo>
                  <a:pt x="6371076" y="1714500"/>
                </a:lnTo>
                <a:lnTo>
                  <a:pt x="6364549" y="1676400"/>
                </a:lnTo>
                <a:lnTo>
                  <a:pt x="6357475" y="1625600"/>
                </a:lnTo>
                <a:lnTo>
                  <a:pt x="6349858" y="1574800"/>
                </a:lnTo>
                <a:lnTo>
                  <a:pt x="6341701" y="1536700"/>
                </a:lnTo>
                <a:lnTo>
                  <a:pt x="6333008" y="1485900"/>
                </a:lnTo>
                <a:lnTo>
                  <a:pt x="6323782" y="1435100"/>
                </a:lnTo>
                <a:lnTo>
                  <a:pt x="6314025" y="1397000"/>
                </a:lnTo>
                <a:lnTo>
                  <a:pt x="6303742" y="1346200"/>
                </a:lnTo>
                <a:lnTo>
                  <a:pt x="6292937" y="1308100"/>
                </a:lnTo>
                <a:lnTo>
                  <a:pt x="6281611" y="1257300"/>
                </a:lnTo>
                <a:lnTo>
                  <a:pt x="6269769" y="1219200"/>
                </a:lnTo>
                <a:lnTo>
                  <a:pt x="6257414" y="1168400"/>
                </a:lnTo>
                <a:lnTo>
                  <a:pt x="6244549" y="1130300"/>
                </a:lnTo>
                <a:lnTo>
                  <a:pt x="6231178" y="1079500"/>
                </a:lnTo>
                <a:lnTo>
                  <a:pt x="6217304" y="1041400"/>
                </a:lnTo>
                <a:lnTo>
                  <a:pt x="6202930" y="990600"/>
                </a:lnTo>
                <a:lnTo>
                  <a:pt x="6188061" y="952500"/>
                </a:lnTo>
                <a:lnTo>
                  <a:pt x="6172698" y="901700"/>
                </a:lnTo>
                <a:lnTo>
                  <a:pt x="6156845" y="863600"/>
                </a:lnTo>
                <a:lnTo>
                  <a:pt x="6140507" y="825500"/>
                </a:lnTo>
                <a:lnTo>
                  <a:pt x="6123686" y="774700"/>
                </a:lnTo>
                <a:lnTo>
                  <a:pt x="6106385" y="736600"/>
                </a:lnTo>
                <a:lnTo>
                  <a:pt x="6088608" y="698500"/>
                </a:lnTo>
                <a:lnTo>
                  <a:pt x="6070358" y="647700"/>
                </a:lnTo>
                <a:lnTo>
                  <a:pt x="6051639" y="609600"/>
                </a:lnTo>
                <a:lnTo>
                  <a:pt x="6032454" y="571500"/>
                </a:lnTo>
                <a:lnTo>
                  <a:pt x="6012807" y="533400"/>
                </a:lnTo>
                <a:lnTo>
                  <a:pt x="5992699" y="482600"/>
                </a:lnTo>
                <a:lnTo>
                  <a:pt x="5972136" y="444500"/>
                </a:lnTo>
                <a:lnTo>
                  <a:pt x="5951121" y="406400"/>
                </a:lnTo>
                <a:lnTo>
                  <a:pt x="5929656" y="368300"/>
                </a:lnTo>
                <a:lnTo>
                  <a:pt x="5907745" y="330200"/>
                </a:lnTo>
                <a:lnTo>
                  <a:pt x="5885392" y="292100"/>
                </a:lnTo>
                <a:lnTo>
                  <a:pt x="5877794" y="279400"/>
                </a:lnTo>
                <a:close/>
              </a:path>
            </a:pathLst>
          </a:custGeom>
          <a:solidFill>
            <a:srgbClr val="FFFFFF"/>
          </a:solidFill>
        </p:spPr>
        <p:txBody>
          <a:bodyPr wrap="square" lIns="0" tIns="0" rIns="0" bIns="0" rtlCol="0"/>
          <a:lstStyle/>
          <a:p>
            <a:endParaRPr/>
          </a:p>
        </p:txBody>
      </p:sp>
      <p:graphicFrame>
        <p:nvGraphicFramePr>
          <p:cNvPr id="4" name="object 4"/>
          <p:cNvGraphicFramePr>
            <a:graphicFrameLocks noGrp="1"/>
          </p:cNvGraphicFramePr>
          <p:nvPr>
            <p:extLst>
              <p:ext uri="{D42A27DB-BD31-4B8C-83A1-F6EECF244321}">
                <p14:modId xmlns:p14="http://schemas.microsoft.com/office/powerpoint/2010/main" val="1661936484"/>
              </p:ext>
            </p:extLst>
          </p:nvPr>
        </p:nvGraphicFramePr>
        <p:xfrm>
          <a:off x="2222500" y="1367257"/>
          <a:ext cx="6019800" cy="5191959"/>
        </p:xfrm>
        <a:graphic>
          <a:graphicData uri="http://schemas.openxmlformats.org/drawingml/2006/table">
            <a:tbl>
              <a:tblPr>
                <a:tableStyleId>{2D5ABB26-0587-4C30-8999-92F81FD0307C}</a:tableStyleId>
              </a:tblPr>
              <a:tblGrid>
                <a:gridCol w="879297">
                  <a:extLst>
                    <a:ext uri="{9D8B030D-6E8A-4147-A177-3AD203B41FA5}">
                      <a16:colId xmlns:a16="http://schemas.microsoft.com/office/drawing/2014/main" val="20000"/>
                    </a:ext>
                  </a:extLst>
                </a:gridCol>
                <a:gridCol w="4871800">
                  <a:extLst>
                    <a:ext uri="{9D8B030D-6E8A-4147-A177-3AD203B41FA5}">
                      <a16:colId xmlns:a16="http://schemas.microsoft.com/office/drawing/2014/main" val="20001"/>
                    </a:ext>
                  </a:extLst>
                </a:gridCol>
                <a:gridCol w="268703">
                  <a:extLst>
                    <a:ext uri="{9D8B030D-6E8A-4147-A177-3AD203B41FA5}">
                      <a16:colId xmlns:a16="http://schemas.microsoft.com/office/drawing/2014/main" val="1459340541"/>
                    </a:ext>
                  </a:extLst>
                </a:gridCol>
              </a:tblGrid>
              <a:tr h="218004">
                <a:tc>
                  <a:txBody>
                    <a:bodyPr/>
                    <a:lstStyle/>
                    <a:p>
                      <a:pPr marL="31750">
                        <a:lnSpc>
                          <a:spcPts val="1400"/>
                        </a:lnSpc>
                      </a:pPr>
                      <a:r>
                        <a:rPr sz="1200" b="1" dirty="0">
                          <a:solidFill>
                            <a:srgbClr val="58595B"/>
                          </a:solidFill>
                          <a:latin typeface="Montserrat"/>
                          <a:cs typeface="Montserrat"/>
                        </a:rPr>
                        <a:t>Spis</a:t>
                      </a:r>
                      <a:r>
                        <a:rPr sz="1200" b="1" spc="-70" dirty="0">
                          <a:solidFill>
                            <a:srgbClr val="58595B"/>
                          </a:solidFill>
                          <a:latin typeface="Montserrat"/>
                          <a:cs typeface="Montserrat"/>
                        </a:rPr>
                        <a:t> </a:t>
                      </a:r>
                      <a:r>
                        <a:rPr sz="1200" b="1" spc="-10" dirty="0">
                          <a:solidFill>
                            <a:srgbClr val="58595B"/>
                          </a:solidFill>
                          <a:latin typeface="Montserrat"/>
                          <a:cs typeface="Montserrat"/>
                        </a:rPr>
                        <a:t>treści</a:t>
                      </a:r>
                      <a:endParaRPr sz="1200" dirty="0">
                        <a:latin typeface="Montserrat"/>
                        <a:cs typeface="Montserra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nSpc>
                          <a:spcPct val="100000"/>
                        </a:lnSpc>
                      </a:pPr>
                      <a:endParaRPr sz="800" dirty="0">
                        <a:latin typeface="Times New Roman"/>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l-PL"/>
                    </a:p>
                  </a:txBody>
                  <a:tcPr/>
                </a:tc>
                <a:extLst>
                  <a:ext uri="{0D108BD9-81ED-4DB2-BD59-A6C34878D82A}">
                    <a16:rowId xmlns:a16="http://schemas.microsoft.com/office/drawing/2014/main" val="10000"/>
                  </a:ext>
                </a:extLst>
              </a:tr>
              <a:tr h="178715">
                <a:tc gridSpan="2">
                  <a:txBody>
                    <a:bodyPr/>
                    <a:lstStyle/>
                    <a:p>
                      <a:pPr marL="57150" algn="l">
                        <a:lnSpc>
                          <a:spcPct val="100000"/>
                        </a:lnSpc>
                        <a:spcBef>
                          <a:spcPts val="785"/>
                        </a:spcBef>
                      </a:pPr>
                      <a:r>
                        <a:rPr lang="pl-PL" sz="900" b="1" spc="-10" dirty="0">
                          <a:solidFill>
                            <a:srgbClr val="007A61"/>
                          </a:solidFill>
                          <a:latin typeface="Montserrat"/>
                          <a:ea typeface="+mn-ea"/>
                          <a:cs typeface="+mn-cs"/>
                        </a:rPr>
                        <a:t>Wstęp</a:t>
                      </a: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57150">
                        <a:lnSpc>
                          <a:spcPct val="100000"/>
                        </a:lnSpc>
                        <a:spcBef>
                          <a:spcPts val="785"/>
                        </a:spcBef>
                      </a:pPr>
                      <a:r>
                        <a:rPr sz="900" b="1" spc="-10" dirty="0">
                          <a:solidFill>
                            <a:srgbClr val="007A61"/>
                          </a:solidFill>
                          <a:latin typeface="Montserrat"/>
                          <a:cs typeface="Montserrat"/>
                        </a:rPr>
                        <a:t>Wprowadzenie</a:t>
                      </a:r>
                      <a:endParaRPr sz="900" dirty="0">
                        <a:latin typeface="Montserrat"/>
                        <a:cs typeface="Montserrat"/>
                      </a:endParaRPr>
                    </a:p>
                  </a:txBody>
                  <a:tcPr marL="0" marR="0" marT="9969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AEB"/>
                    </a:solidFill>
                  </a:tcPr>
                </a:tc>
                <a:tc>
                  <a:txBody>
                    <a:bodyPr/>
                    <a:lstStyle/>
                    <a:p>
                      <a:pPr marL="0" marR="28575" lvl="0" indent="0" algn="r" defTabSz="914400" eaLnBrk="1" fontAlgn="auto" latinLnBrk="0" hangingPunct="1">
                        <a:lnSpc>
                          <a:spcPct val="100000"/>
                        </a:lnSpc>
                        <a:spcBef>
                          <a:spcPts val="785"/>
                        </a:spcBef>
                        <a:spcAft>
                          <a:spcPts val="0"/>
                        </a:spcAft>
                        <a:buClrTx/>
                        <a:buSzTx/>
                        <a:buFontTx/>
                        <a:buNone/>
                        <a:tabLst/>
                        <a:defRPr/>
                      </a:pPr>
                      <a:r>
                        <a:rPr lang="pl-PL" sz="900" b="1" spc="-10" dirty="0">
                          <a:solidFill>
                            <a:srgbClr val="007A61"/>
                          </a:solidFill>
                          <a:latin typeface="Montserrat"/>
                          <a:ea typeface="+mn-ea"/>
                          <a:cs typeface="+mn-cs"/>
                        </a:rPr>
                        <a:t>3</a:t>
                      </a: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1230">
                <a:tc gridSpan="2">
                  <a:txBody>
                    <a:bodyPr/>
                    <a:lstStyle/>
                    <a:p>
                      <a:pPr marL="0" marR="28575" lvl="0" indent="0" algn="l" defTabSz="914400" eaLnBrk="1" fontAlgn="auto" latinLnBrk="0" hangingPunct="1">
                        <a:lnSpc>
                          <a:spcPct val="100000"/>
                        </a:lnSpc>
                        <a:spcBef>
                          <a:spcPts val="785"/>
                        </a:spcBef>
                        <a:spcAft>
                          <a:spcPts val="0"/>
                        </a:spcAft>
                        <a:buClrTx/>
                        <a:buSzTx/>
                        <a:buFontTx/>
                        <a:buNone/>
                        <a:tabLst/>
                        <a:defRPr/>
                      </a:pPr>
                      <a:r>
                        <a:rPr lang="pl-PL" sz="900" b="1" spc="-10" dirty="0">
                          <a:solidFill>
                            <a:srgbClr val="007A61"/>
                          </a:solidFill>
                          <a:latin typeface="Montserrat"/>
                          <a:ea typeface="+mn-ea"/>
                          <a:cs typeface="+mn-cs"/>
                        </a:rPr>
                        <a:t>  Postanowienia ogólne</a:t>
                      </a: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l-PL"/>
                    </a:p>
                  </a:txBody>
                  <a:tcPr/>
                </a:tc>
                <a:tc>
                  <a:txBody>
                    <a:bodyPr/>
                    <a:lstStyle/>
                    <a:p>
                      <a:pPr marR="28575" algn="r">
                        <a:lnSpc>
                          <a:spcPct val="100000"/>
                        </a:lnSpc>
                        <a:spcBef>
                          <a:spcPts val="785"/>
                        </a:spcBef>
                      </a:pPr>
                      <a:r>
                        <a:rPr lang="pl-PL" sz="900" b="1" spc="-10" dirty="0">
                          <a:solidFill>
                            <a:srgbClr val="007A61"/>
                          </a:solidFill>
                          <a:latin typeface="Montserrat"/>
                          <a:ea typeface="+mn-ea"/>
                          <a:cs typeface="+mn-cs"/>
                        </a:rPr>
                        <a:t>3 </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454667"/>
                  </a:ext>
                </a:extLst>
              </a:tr>
              <a:tr h="188207">
                <a:tc gridSpan="2">
                  <a:txBody>
                    <a:bodyPr/>
                    <a:lstStyle/>
                    <a:p>
                      <a:pPr marR="28575" algn="l">
                        <a:lnSpc>
                          <a:spcPct val="100000"/>
                        </a:lnSpc>
                        <a:spcBef>
                          <a:spcPts val="785"/>
                        </a:spcBef>
                      </a:pPr>
                      <a:r>
                        <a:rPr lang="pl-PL" sz="900" b="1" spc="-10" dirty="0">
                          <a:solidFill>
                            <a:srgbClr val="007A61"/>
                          </a:solidFill>
                          <a:latin typeface="Montserrat"/>
                          <a:ea typeface="+mn-ea"/>
                          <a:cs typeface="+mn-cs"/>
                        </a:rPr>
                        <a:t>  Cele Deklaracji</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l-PL"/>
                    </a:p>
                  </a:txBody>
                  <a:tcPr/>
                </a:tc>
                <a:tc>
                  <a:txBody>
                    <a:bodyPr/>
                    <a:lstStyle/>
                    <a:p>
                      <a:pPr marR="28575" algn="r">
                        <a:lnSpc>
                          <a:spcPct val="100000"/>
                        </a:lnSpc>
                        <a:spcBef>
                          <a:spcPts val="785"/>
                        </a:spcBef>
                      </a:pPr>
                      <a:r>
                        <a:rPr lang="pl-PL" sz="900" b="1" spc="-10" dirty="0">
                          <a:solidFill>
                            <a:srgbClr val="007A61"/>
                          </a:solidFill>
                          <a:latin typeface="Montserrat"/>
                          <a:ea typeface="+mn-ea"/>
                          <a:cs typeface="+mn-cs"/>
                        </a:rPr>
                        <a:t>3</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8278636"/>
                  </a:ext>
                </a:extLst>
              </a:tr>
              <a:tr h="178715">
                <a:tc gridSpan="2">
                  <a:txBody>
                    <a:bodyPr/>
                    <a:lstStyle/>
                    <a:p>
                      <a:pPr marR="28575" algn="l">
                        <a:lnSpc>
                          <a:spcPct val="100000"/>
                        </a:lnSpc>
                        <a:spcBef>
                          <a:spcPts val="785"/>
                        </a:spcBef>
                      </a:pPr>
                      <a:r>
                        <a:rPr lang="pl-PL" sz="900" b="1" spc="-10" dirty="0">
                          <a:solidFill>
                            <a:srgbClr val="007A61"/>
                          </a:solidFill>
                          <a:latin typeface="Montserrat"/>
                          <a:ea typeface="+mn-ea"/>
                          <a:cs typeface="+mn-cs"/>
                        </a:rPr>
                        <a:t>  Zobowiązanie Banku do przestrzegania najwyższych standardów zrównoważonego rozwoju</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l-PL"/>
                    </a:p>
                  </a:txBody>
                  <a:tcPr/>
                </a:tc>
                <a:tc>
                  <a:txBody>
                    <a:bodyPr/>
                    <a:lstStyle/>
                    <a:p>
                      <a:pPr marR="28575" algn="r">
                        <a:lnSpc>
                          <a:spcPct val="100000"/>
                        </a:lnSpc>
                        <a:spcBef>
                          <a:spcPts val="785"/>
                        </a:spcBef>
                      </a:pPr>
                      <a:r>
                        <a:rPr lang="pl-PL" sz="900" b="1" spc="-10" dirty="0">
                          <a:solidFill>
                            <a:srgbClr val="007A61"/>
                          </a:solidFill>
                          <a:latin typeface="Montserrat"/>
                          <a:ea typeface="+mn-ea"/>
                          <a:cs typeface="+mn-cs"/>
                        </a:rPr>
                        <a:t>3</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8366998"/>
                  </a:ext>
                </a:extLst>
              </a:tr>
              <a:tr h="178715">
                <a:tc gridSpan="2">
                  <a:txBody>
                    <a:bodyPr/>
                    <a:lstStyle/>
                    <a:p>
                      <a:pPr marR="28575" algn="l">
                        <a:lnSpc>
                          <a:spcPct val="100000"/>
                        </a:lnSpc>
                        <a:spcBef>
                          <a:spcPts val="785"/>
                        </a:spcBef>
                      </a:pPr>
                      <a:r>
                        <a:rPr lang="pl-PL" sz="900" b="1" spc="-10" dirty="0">
                          <a:solidFill>
                            <a:srgbClr val="007A61"/>
                          </a:solidFill>
                          <a:latin typeface="Montserrat"/>
                          <a:ea typeface="+mn-ea"/>
                          <a:cs typeface="+mn-cs"/>
                        </a:rPr>
                        <a:t>  Środowisko</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l-PL"/>
                    </a:p>
                  </a:txBody>
                  <a:tcPr/>
                </a:tc>
                <a:tc>
                  <a:txBody>
                    <a:bodyPr/>
                    <a:lstStyle/>
                    <a:p>
                      <a:pPr marR="28575" algn="r">
                        <a:lnSpc>
                          <a:spcPct val="100000"/>
                        </a:lnSpc>
                        <a:spcBef>
                          <a:spcPts val="785"/>
                        </a:spcBef>
                      </a:pPr>
                      <a:r>
                        <a:rPr lang="pl-PL" sz="900" b="1" spc="-10" dirty="0">
                          <a:solidFill>
                            <a:srgbClr val="007A61"/>
                          </a:solidFill>
                          <a:latin typeface="Montserrat"/>
                          <a:ea typeface="+mn-ea"/>
                          <a:cs typeface="+mn-cs"/>
                        </a:rPr>
                        <a:t>4</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1782224"/>
                  </a:ext>
                </a:extLst>
              </a:tr>
              <a:tr h="178715">
                <a:tc gridSpan="2">
                  <a:txBody>
                    <a:bodyPr/>
                    <a:lstStyle/>
                    <a:p>
                      <a:pPr marR="28575" algn="l">
                        <a:lnSpc>
                          <a:spcPct val="100000"/>
                        </a:lnSpc>
                        <a:spcBef>
                          <a:spcPts val="785"/>
                        </a:spcBef>
                      </a:pPr>
                      <a:r>
                        <a:rPr lang="pl-PL" sz="900" b="1" spc="-10" dirty="0">
                          <a:solidFill>
                            <a:srgbClr val="007A61"/>
                          </a:solidFill>
                          <a:latin typeface="Montserrat"/>
                          <a:ea typeface="+mn-ea"/>
                          <a:cs typeface="+mn-cs"/>
                        </a:rPr>
                        <a:t>  Prawa człowieka</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l-PL"/>
                    </a:p>
                  </a:txBody>
                  <a:tcPr/>
                </a:tc>
                <a:tc>
                  <a:txBody>
                    <a:bodyPr/>
                    <a:lstStyle/>
                    <a:p>
                      <a:pPr marR="28575" algn="r">
                        <a:lnSpc>
                          <a:spcPct val="100000"/>
                        </a:lnSpc>
                        <a:spcBef>
                          <a:spcPts val="785"/>
                        </a:spcBef>
                      </a:pPr>
                      <a:r>
                        <a:rPr lang="pl-PL" sz="900" b="1" spc="-10" dirty="0">
                          <a:solidFill>
                            <a:srgbClr val="007A61"/>
                          </a:solidFill>
                          <a:latin typeface="Montserrat"/>
                          <a:ea typeface="+mn-ea"/>
                          <a:cs typeface="+mn-cs"/>
                        </a:rPr>
                        <a:t>4</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25455"/>
                  </a:ext>
                </a:extLst>
              </a:tr>
              <a:tr h="178715">
                <a:tc gridSpan="2">
                  <a:txBody>
                    <a:bodyPr/>
                    <a:lstStyle/>
                    <a:p>
                      <a:pPr marR="28575" algn="l">
                        <a:lnSpc>
                          <a:spcPct val="100000"/>
                        </a:lnSpc>
                        <a:spcBef>
                          <a:spcPts val="785"/>
                        </a:spcBef>
                      </a:pPr>
                      <a:r>
                        <a:rPr lang="pl-PL" sz="900" b="1" spc="-10" dirty="0">
                          <a:solidFill>
                            <a:srgbClr val="007A61"/>
                          </a:solidFill>
                          <a:latin typeface="Montserrat"/>
                          <a:ea typeface="+mn-ea"/>
                          <a:cs typeface="+mn-cs"/>
                        </a:rPr>
                        <a:t>  Ład korporacyjny</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l-PL"/>
                    </a:p>
                  </a:txBody>
                  <a:tcPr/>
                </a:tc>
                <a:tc>
                  <a:txBody>
                    <a:bodyPr/>
                    <a:lstStyle/>
                    <a:p>
                      <a:pPr marR="28575" algn="r">
                        <a:lnSpc>
                          <a:spcPct val="100000"/>
                        </a:lnSpc>
                        <a:spcBef>
                          <a:spcPts val="785"/>
                        </a:spcBef>
                      </a:pPr>
                      <a:r>
                        <a:rPr lang="pl-PL" sz="900" b="1" spc="-10" dirty="0">
                          <a:solidFill>
                            <a:srgbClr val="007A61"/>
                          </a:solidFill>
                          <a:latin typeface="Montserrat"/>
                          <a:ea typeface="+mn-ea"/>
                          <a:cs typeface="+mn-cs"/>
                        </a:rPr>
                        <a:t>4</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7984655"/>
                  </a:ext>
                </a:extLst>
              </a:tr>
              <a:tr h="178715">
                <a:tc gridSpan="2">
                  <a:txBody>
                    <a:bodyPr/>
                    <a:lstStyle/>
                    <a:p>
                      <a:pPr marR="28575" algn="l">
                        <a:lnSpc>
                          <a:spcPct val="100000"/>
                        </a:lnSpc>
                        <a:spcBef>
                          <a:spcPts val="785"/>
                        </a:spcBef>
                      </a:pPr>
                      <a:r>
                        <a:rPr lang="pl-PL" sz="900" b="1" spc="-10" dirty="0">
                          <a:solidFill>
                            <a:srgbClr val="007A61"/>
                          </a:solidFill>
                          <a:latin typeface="Montserrat"/>
                          <a:ea typeface="+mn-ea"/>
                          <a:cs typeface="+mn-cs"/>
                        </a:rPr>
                        <a:t>  Komunikacja z Interesariuszami Banku</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l-PL"/>
                    </a:p>
                  </a:txBody>
                  <a:tcPr/>
                </a:tc>
                <a:tc>
                  <a:txBody>
                    <a:bodyPr/>
                    <a:lstStyle/>
                    <a:p>
                      <a:pPr marR="28575" algn="r">
                        <a:lnSpc>
                          <a:spcPct val="100000"/>
                        </a:lnSpc>
                        <a:spcBef>
                          <a:spcPts val="785"/>
                        </a:spcBef>
                      </a:pPr>
                      <a:r>
                        <a:rPr lang="pl-PL" sz="900" b="1" spc="-10" dirty="0">
                          <a:solidFill>
                            <a:srgbClr val="007A61"/>
                          </a:solidFill>
                          <a:latin typeface="Montserrat"/>
                          <a:ea typeface="+mn-ea"/>
                          <a:cs typeface="+mn-cs"/>
                        </a:rPr>
                        <a:t>4</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0155345"/>
                  </a:ext>
                </a:extLst>
              </a:tr>
              <a:tr h="178715">
                <a:tc gridSpan="2">
                  <a:txBody>
                    <a:bodyPr/>
                    <a:lstStyle/>
                    <a:p>
                      <a:pPr marR="28575" algn="l">
                        <a:lnSpc>
                          <a:spcPct val="100000"/>
                        </a:lnSpc>
                        <a:spcBef>
                          <a:spcPts val="785"/>
                        </a:spcBef>
                      </a:pPr>
                      <a:r>
                        <a:rPr lang="pl-PL" sz="900" b="1" spc="-10" dirty="0">
                          <a:solidFill>
                            <a:srgbClr val="007A61"/>
                          </a:solidFill>
                          <a:latin typeface="Montserrat"/>
                          <a:ea typeface="+mn-ea"/>
                          <a:cs typeface="+mn-cs"/>
                        </a:rPr>
                        <a:t>  Interesariusze Banku</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l-PL"/>
                    </a:p>
                  </a:txBody>
                  <a:tcPr/>
                </a:tc>
                <a:tc>
                  <a:txBody>
                    <a:bodyPr/>
                    <a:lstStyle/>
                    <a:p>
                      <a:pPr marR="28575" algn="r">
                        <a:lnSpc>
                          <a:spcPct val="100000"/>
                        </a:lnSpc>
                        <a:spcBef>
                          <a:spcPts val="785"/>
                        </a:spcBef>
                      </a:pPr>
                      <a:r>
                        <a:rPr lang="pl-PL" sz="900" b="1" spc="-10" dirty="0">
                          <a:solidFill>
                            <a:srgbClr val="007A61"/>
                          </a:solidFill>
                          <a:latin typeface="Montserrat"/>
                          <a:ea typeface="+mn-ea"/>
                          <a:cs typeface="+mn-cs"/>
                        </a:rPr>
                        <a:t>5</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431098"/>
                  </a:ext>
                </a:extLst>
              </a:tr>
              <a:tr h="178715">
                <a:tc gridSpan="2">
                  <a:txBody>
                    <a:bodyPr/>
                    <a:lstStyle/>
                    <a:p>
                      <a:pPr marR="28575" algn="l">
                        <a:lnSpc>
                          <a:spcPct val="100000"/>
                        </a:lnSpc>
                        <a:spcBef>
                          <a:spcPts val="785"/>
                        </a:spcBef>
                      </a:pPr>
                      <a:r>
                        <a:rPr lang="pl-PL" sz="900" b="1" spc="-10" dirty="0">
                          <a:solidFill>
                            <a:srgbClr val="007A61"/>
                          </a:solidFill>
                          <a:latin typeface="Montserrat"/>
                          <a:ea typeface="+mn-ea"/>
                          <a:cs typeface="+mn-cs"/>
                        </a:rPr>
                        <a:t>  Klienci Banku</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l-PL"/>
                    </a:p>
                  </a:txBody>
                  <a:tcPr/>
                </a:tc>
                <a:tc>
                  <a:txBody>
                    <a:bodyPr/>
                    <a:lstStyle/>
                    <a:p>
                      <a:pPr marR="28575" algn="r">
                        <a:lnSpc>
                          <a:spcPct val="100000"/>
                        </a:lnSpc>
                        <a:spcBef>
                          <a:spcPts val="785"/>
                        </a:spcBef>
                      </a:pPr>
                      <a:r>
                        <a:rPr lang="pl-PL" sz="900" b="1" spc="-10" dirty="0">
                          <a:solidFill>
                            <a:srgbClr val="007A61"/>
                          </a:solidFill>
                          <a:latin typeface="Montserrat"/>
                          <a:ea typeface="+mn-ea"/>
                          <a:cs typeface="+mn-cs"/>
                        </a:rPr>
                        <a:t>5</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1814271"/>
                  </a:ext>
                </a:extLst>
              </a:tr>
              <a:tr h="178715">
                <a:tc gridSpan="2">
                  <a:txBody>
                    <a:bodyPr/>
                    <a:lstStyle/>
                    <a:p>
                      <a:pPr marR="28575" algn="l">
                        <a:lnSpc>
                          <a:spcPct val="100000"/>
                        </a:lnSpc>
                        <a:spcBef>
                          <a:spcPts val="785"/>
                        </a:spcBef>
                      </a:pPr>
                      <a:r>
                        <a:rPr lang="pl-PL" sz="900" b="1" spc="-10" dirty="0">
                          <a:solidFill>
                            <a:srgbClr val="007A61"/>
                          </a:solidFill>
                          <a:latin typeface="Montserrat"/>
                          <a:ea typeface="+mn-ea"/>
                          <a:cs typeface="+mn-cs"/>
                        </a:rPr>
                        <a:t>  Pracownicy Banku</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l-PL"/>
                    </a:p>
                  </a:txBody>
                  <a:tcPr/>
                </a:tc>
                <a:tc>
                  <a:txBody>
                    <a:bodyPr/>
                    <a:lstStyle/>
                    <a:p>
                      <a:pPr marR="28575" algn="r">
                        <a:lnSpc>
                          <a:spcPct val="100000"/>
                        </a:lnSpc>
                        <a:spcBef>
                          <a:spcPts val="785"/>
                        </a:spcBef>
                      </a:pPr>
                      <a:r>
                        <a:rPr lang="pl-PL" sz="900" b="1" spc="-10" dirty="0">
                          <a:solidFill>
                            <a:srgbClr val="007A61"/>
                          </a:solidFill>
                          <a:latin typeface="Montserrat"/>
                          <a:ea typeface="+mn-ea"/>
                          <a:cs typeface="+mn-cs"/>
                        </a:rPr>
                        <a:t>6</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4816158"/>
                  </a:ext>
                </a:extLst>
              </a:tr>
              <a:tr h="178715">
                <a:tc gridSpan="2">
                  <a:txBody>
                    <a:bodyPr/>
                    <a:lstStyle/>
                    <a:p>
                      <a:pPr marR="28575" algn="l">
                        <a:lnSpc>
                          <a:spcPct val="100000"/>
                        </a:lnSpc>
                        <a:spcBef>
                          <a:spcPts val="785"/>
                        </a:spcBef>
                      </a:pPr>
                      <a:r>
                        <a:rPr lang="pl-PL" sz="900" b="1" spc="-10" dirty="0">
                          <a:solidFill>
                            <a:srgbClr val="007A61"/>
                          </a:solidFill>
                          <a:latin typeface="Montserrat"/>
                          <a:ea typeface="+mn-ea"/>
                          <a:cs typeface="+mn-cs"/>
                        </a:rPr>
                        <a:t>  Dostawcy i partnerzy biznesowi</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l-PL"/>
                    </a:p>
                  </a:txBody>
                  <a:tcPr/>
                </a:tc>
                <a:tc>
                  <a:txBody>
                    <a:bodyPr/>
                    <a:lstStyle/>
                    <a:p>
                      <a:pPr marR="28575" algn="r">
                        <a:lnSpc>
                          <a:spcPct val="100000"/>
                        </a:lnSpc>
                        <a:spcBef>
                          <a:spcPts val="785"/>
                        </a:spcBef>
                      </a:pPr>
                      <a:r>
                        <a:rPr lang="pl-PL" sz="900" b="1" spc="-10" dirty="0">
                          <a:solidFill>
                            <a:srgbClr val="007A61"/>
                          </a:solidFill>
                          <a:latin typeface="Montserrat"/>
                          <a:ea typeface="+mn-ea"/>
                          <a:cs typeface="+mn-cs"/>
                        </a:rPr>
                        <a:t>6</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5490335"/>
                  </a:ext>
                </a:extLst>
              </a:tr>
              <a:tr h="178715">
                <a:tc gridSpan="2">
                  <a:txBody>
                    <a:bodyPr/>
                    <a:lstStyle/>
                    <a:p>
                      <a:pPr marR="28575" algn="l">
                        <a:lnSpc>
                          <a:spcPct val="100000"/>
                        </a:lnSpc>
                        <a:spcBef>
                          <a:spcPts val="785"/>
                        </a:spcBef>
                      </a:pPr>
                      <a:r>
                        <a:rPr lang="pl-PL" sz="900" b="1" spc="-10" dirty="0">
                          <a:solidFill>
                            <a:srgbClr val="007A61"/>
                          </a:solidFill>
                          <a:latin typeface="Montserrat"/>
                          <a:ea typeface="+mn-ea"/>
                          <a:cs typeface="+mn-cs"/>
                        </a:rPr>
                        <a:t>  Otoczenie społeczne</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l-PL"/>
                    </a:p>
                  </a:txBody>
                  <a:tcPr/>
                </a:tc>
                <a:tc>
                  <a:txBody>
                    <a:bodyPr/>
                    <a:lstStyle/>
                    <a:p>
                      <a:pPr marR="28575" algn="r">
                        <a:lnSpc>
                          <a:spcPct val="100000"/>
                        </a:lnSpc>
                        <a:spcBef>
                          <a:spcPts val="785"/>
                        </a:spcBef>
                      </a:pPr>
                      <a:r>
                        <a:rPr lang="pl-PL" sz="900" b="1" spc="-10" dirty="0">
                          <a:solidFill>
                            <a:srgbClr val="007A61"/>
                          </a:solidFill>
                          <a:latin typeface="Montserrat"/>
                          <a:ea typeface="+mn-ea"/>
                          <a:cs typeface="+mn-cs"/>
                        </a:rPr>
                        <a:t>6</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1792249"/>
                  </a:ext>
                </a:extLst>
              </a:tr>
              <a:tr h="178715">
                <a:tc gridSpan="2">
                  <a:txBody>
                    <a:bodyPr/>
                    <a:lstStyle/>
                    <a:p>
                      <a:pPr marR="28575" algn="l">
                        <a:lnSpc>
                          <a:spcPct val="100000"/>
                        </a:lnSpc>
                        <a:spcBef>
                          <a:spcPts val="785"/>
                        </a:spcBef>
                      </a:pPr>
                      <a:r>
                        <a:rPr lang="pl-PL" sz="900" b="1" spc="-10" dirty="0">
                          <a:solidFill>
                            <a:srgbClr val="007A61"/>
                          </a:solidFill>
                          <a:latin typeface="Montserrat"/>
                          <a:ea typeface="+mn-ea"/>
                          <a:cs typeface="+mn-cs"/>
                        </a:rPr>
                        <a:t>  Organizacje środowiskowe</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l-PL"/>
                    </a:p>
                  </a:txBody>
                  <a:tcPr/>
                </a:tc>
                <a:tc>
                  <a:txBody>
                    <a:bodyPr/>
                    <a:lstStyle/>
                    <a:p>
                      <a:pPr marR="28575" algn="r">
                        <a:lnSpc>
                          <a:spcPct val="100000"/>
                        </a:lnSpc>
                        <a:spcBef>
                          <a:spcPts val="785"/>
                        </a:spcBef>
                      </a:pPr>
                      <a:r>
                        <a:rPr lang="pl-PL" sz="900" b="1" spc="-10" dirty="0">
                          <a:solidFill>
                            <a:srgbClr val="007A61"/>
                          </a:solidFill>
                          <a:latin typeface="Montserrat"/>
                          <a:ea typeface="+mn-ea"/>
                          <a:cs typeface="+mn-cs"/>
                        </a:rPr>
                        <a:t>7</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7808804"/>
                  </a:ext>
                </a:extLst>
              </a:tr>
              <a:tr h="178715">
                <a:tc gridSpan="2">
                  <a:txBody>
                    <a:bodyPr/>
                    <a:lstStyle/>
                    <a:p>
                      <a:pPr marR="28575" algn="l">
                        <a:lnSpc>
                          <a:spcPct val="100000"/>
                        </a:lnSpc>
                        <a:spcBef>
                          <a:spcPts val="785"/>
                        </a:spcBef>
                      </a:pPr>
                      <a:r>
                        <a:rPr lang="pl-PL" sz="900" b="1" spc="-10" dirty="0">
                          <a:solidFill>
                            <a:srgbClr val="007A61"/>
                          </a:solidFill>
                          <a:latin typeface="Montserrat"/>
                          <a:ea typeface="+mn-ea"/>
                          <a:cs typeface="+mn-cs"/>
                        </a:rPr>
                        <a:t>  </a:t>
                      </a:r>
                      <a:r>
                        <a:rPr lang="pl-PL" sz="900" b="1" spc="-10" dirty="0" err="1">
                          <a:solidFill>
                            <a:srgbClr val="007A61"/>
                          </a:solidFill>
                          <a:latin typeface="Montserrat"/>
                          <a:ea typeface="+mn-ea"/>
                          <a:cs typeface="+mn-cs"/>
                        </a:rPr>
                        <a:t>Regulatorzy</a:t>
                      </a:r>
                      <a:r>
                        <a:rPr lang="pl-PL" sz="900" b="1" spc="-10" dirty="0">
                          <a:solidFill>
                            <a:srgbClr val="007A61"/>
                          </a:solidFill>
                          <a:latin typeface="Montserrat"/>
                          <a:ea typeface="+mn-ea"/>
                          <a:cs typeface="+mn-cs"/>
                        </a:rPr>
                        <a:t> i organy nadzorcze</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l-PL"/>
                    </a:p>
                  </a:txBody>
                  <a:tcPr/>
                </a:tc>
                <a:tc>
                  <a:txBody>
                    <a:bodyPr/>
                    <a:lstStyle/>
                    <a:p>
                      <a:pPr marR="28575" algn="r">
                        <a:lnSpc>
                          <a:spcPct val="100000"/>
                        </a:lnSpc>
                        <a:spcBef>
                          <a:spcPts val="785"/>
                        </a:spcBef>
                      </a:pPr>
                      <a:r>
                        <a:rPr lang="pl-PL" sz="900" b="1" spc="-10" dirty="0">
                          <a:solidFill>
                            <a:srgbClr val="007A61"/>
                          </a:solidFill>
                          <a:latin typeface="Montserrat"/>
                          <a:ea typeface="+mn-ea"/>
                          <a:cs typeface="+mn-cs"/>
                        </a:rPr>
                        <a:t>7</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182713"/>
                  </a:ext>
                </a:extLst>
              </a:tr>
              <a:tr h="178715">
                <a:tc gridSpan="2">
                  <a:txBody>
                    <a:bodyPr/>
                    <a:lstStyle/>
                    <a:p>
                      <a:pPr marR="28575" algn="l">
                        <a:lnSpc>
                          <a:spcPct val="100000"/>
                        </a:lnSpc>
                        <a:spcBef>
                          <a:spcPts val="785"/>
                        </a:spcBef>
                      </a:pPr>
                      <a:r>
                        <a:rPr lang="pl-PL" sz="900" b="1" spc="-10" dirty="0">
                          <a:solidFill>
                            <a:srgbClr val="007A61"/>
                          </a:solidFill>
                          <a:latin typeface="Montserrat"/>
                          <a:ea typeface="+mn-ea"/>
                          <a:cs typeface="+mn-cs"/>
                        </a:rPr>
                        <a:t>  Inwestorzy i akcjonariusze</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l-PL"/>
                    </a:p>
                  </a:txBody>
                  <a:tcPr/>
                </a:tc>
                <a:tc>
                  <a:txBody>
                    <a:bodyPr/>
                    <a:lstStyle/>
                    <a:p>
                      <a:pPr marR="28575" algn="r">
                        <a:lnSpc>
                          <a:spcPct val="100000"/>
                        </a:lnSpc>
                        <a:spcBef>
                          <a:spcPts val="785"/>
                        </a:spcBef>
                      </a:pPr>
                      <a:r>
                        <a:rPr lang="pl-PL" sz="900" b="1" spc="-10" dirty="0">
                          <a:solidFill>
                            <a:srgbClr val="007A61"/>
                          </a:solidFill>
                          <a:latin typeface="Montserrat"/>
                          <a:ea typeface="+mn-ea"/>
                          <a:cs typeface="+mn-cs"/>
                        </a:rPr>
                        <a:t>7</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5929088"/>
                  </a:ext>
                </a:extLst>
              </a:tr>
              <a:tr h="178715">
                <a:tc gridSpan="2">
                  <a:txBody>
                    <a:bodyPr/>
                    <a:lstStyle/>
                    <a:p>
                      <a:pPr marR="28575" algn="l">
                        <a:lnSpc>
                          <a:spcPct val="100000"/>
                        </a:lnSpc>
                        <a:spcBef>
                          <a:spcPts val="785"/>
                        </a:spcBef>
                      </a:pPr>
                      <a:r>
                        <a:rPr lang="pl-PL" sz="900" b="1" spc="-10" dirty="0">
                          <a:solidFill>
                            <a:srgbClr val="007A61"/>
                          </a:solidFill>
                          <a:latin typeface="Montserrat"/>
                          <a:ea typeface="+mn-ea"/>
                          <a:cs typeface="+mn-cs"/>
                        </a:rPr>
                        <a:t>  Grupa BOŚ</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l-PL"/>
                    </a:p>
                  </a:txBody>
                  <a:tcPr/>
                </a:tc>
                <a:tc>
                  <a:txBody>
                    <a:bodyPr/>
                    <a:lstStyle/>
                    <a:p>
                      <a:pPr marR="28575" algn="r">
                        <a:lnSpc>
                          <a:spcPct val="100000"/>
                        </a:lnSpc>
                        <a:spcBef>
                          <a:spcPts val="785"/>
                        </a:spcBef>
                      </a:pPr>
                      <a:r>
                        <a:rPr lang="pl-PL" sz="900" b="1" spc="-10" dirty="0">
                          <a:solidFill>
                            <a:srgbClr val="007A61"/>
                          </a:solidFill>
                          <a:latin typeface="Montserrat"/>
                          <a:ea typeface="+mn-ea"/>
                          <a:cs typeface="+mn-cs"/>
                        </a:rPr>
                        <a:t>7</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8035355"/>
                  </a:ext>
                </a:extLst>
              </a:tr>
              <a:tr h="178715">
                <a:tc gridSpan="2">
                  <a:txBody>
                    <a:bodyPr/>
                    <a:lstStyle/>
                    <a:p>
                      <a:pPr marR="28575" algn="l">
                        <a:lnSpc>
                          <a:spcPct val="100000"/>
                        </a:lnSpc>
                        <a:spcBef>
                          <a:spcPts val="785"/>
                        </a:spcBef>
                      </a:pPr>
                      <a:r>
                        <a:rPr lang="pl-PL" sz="900" b="1" spc="-10" dirty="0">
                          <a:solidFill>
                            <a:srgbClr val="007A61"/>
                          </a:solidFill>
                          <a:latin typeface="Montserrat"/>
                          <a:ea typeface="+mn-ea"/>
                          <a:cs typeface="+mn-cs"/>
                        </a:rPr>
                        <a:t>  Działania z zakresu społecznej odpowiedzialności biznesu</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l-PL"/>
                    </a:p>
                  </a:txBody>
                  <a:tcPr/>
                </a:tc>
                <a:tc>
                  <a:txBody>
                    <a:bodyPr/>
                    <a:lstStyle/>
                    <a:p>
                      <a:pPr marR="28575" algn="r">
                        <a:lnSpc>
                          <a:spcPct val="100000"/>
                        </a:lnSpc>
                        <a:spcBef>
                          <a:spcPts val="785"/>
                        </a:spcBef>
                      </a:pPr>
                      <a:r>
                        <a:rPr lang="pl-PL" sz="900" b="1" spc="-10" dirty="0">
                          <a:solidFill>
                            <a:srgbClr val="007A61"/>
                          </a:solidFill>
                          <a:latin typeface="Montserrat"/>
                          <a:ea typeface="+mn-ea"/>
                          <a:cs typeface="+mn-cs"/>
                        </a:rPr>
                        <a:t>8</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2579707"/>
                  </a:ext>
                </a:extLst>
              </a:tr>
              <a:tr h="178715">
                <a:tc gridSpan="2">
                  <a:txBody>
                    <a:bodyPr/>
                    <a:lstStyle/>
                    <a:p>
                      <a:pPr marR="28575" algn="l">
                        <a:lnSpc>
                          <a:spcPct val="100000"/>
                        </a:lnSpc>
                        <a:spcBef>
                          <a:spcPts val="785"/>
                        </a:spcBef>
                      </a:pPr>
                      <a:r>
                        <a:rPr lang="pl-PL" sz="900" b="1" spc="-10" dirty="0">
                          <a:solidFill>
                            <a:srgbClr val="007A61"/>
                          </a:solidFill>
                          <a:latin typeface="Montserrat"/>
                          <a:ea typeface="+mn-ea"/>
                          <a:cs typeface="+mn-cs"/>
                        </a:rPr>
                        <a:t>  Zasady komunikacji kryzysowej</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l-PL"/>
                    </a:p>
                  </a:txBody>
                  <a:tcPr/>
                </a:tc>
                <a:tc>
                  <a:txBody>
                    <a:bodyPr/>
                    <a:lstStyle/>
                    <a:p>
                      <a:pPr marR="28575" algn="r">
                        <a:lnSpc>
                          <a:spcPct val="100000"/>
                        </a:lnSpc>
                        <a:spcBef>
                          <a:spcPts val="785"/>
                        </a:spcBef>
                      </a:pPr>
                      <a:r>
                        <a:rPr lang="pl-PL" sz="900" b="1" spc="-10" dirty="0">
                          <a:solidFill>
                            <a:srgbClr val="007A61"/>
                          </a:solidFill>
                          <a:latin typeface="Montserrat"/>
                          <a:ea typeface="+mn-ea"/>
                          <a:cs typeface="+mn-cs"/>
                        </a:rPr>
                        <a:t>8</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3324696"/>
                  </a:ext>
                </a:extLst>
              </a:tr>
              <a:tr h="178715">
                <a:tc gridSpan="2">
                  <a:txBody>
                    <a:bodyPr/>
                    <a:lstStyle/>
                    <a:p>
                      <a:pPr marR="28575" algn="l">
                        <a:lnSpc>
                          <a:spcPct val="100000"/>
                        </a:lnSpc>
                        <a:spcBef>
                          <a:spcPts val="785"/>
                        </a:spcBef>
                      </a:pPr>
                      <a:r>
                        <a:rPr lang="pl-PL" sz="900" b="1" spc="-10" dirty="0">
                          <a:solidFill>
                            <a:srgbClr val="007A61"/>
                          </a:solidFill>
                          <a:latin typeface="Montserrat"/>
                          <a:ea typeface="+mn-ea"/>
                          <a:cs typeface="+mn-cs"/>
                        </a:rPr>
                        <a:t>  Polityka </a:t>
                      </a:r>
                      <a:r>
                        <a:rPr lang="pl-PL" sz="900" b="1" spc="-10" dirty="0" err="1">
                          <a:solidFill>
                            <a:srgbClr val="007A61"/>
                          </a:solidFill>
                          <a:latin typeface="Montserrat"/>
                          <a:ea typeface="+mn-ea"/>
                          <a:cs typeface="+mn-cs"/>
                        </a:rPr>
                        <a:t>mitygacji</a:t>
                      </a:r>
                      <a:r>
                        <a:rPr lang="pl-PL" sz="900" b="1" spc="-10" dirty="0">
                          <a:solidFill>
                            <a:srgbClr val="007A61"/>
                          </a:solidFill>
                          <a:latin typeface="Montserrat"/>
                          <a:ea typeface="+mn-ea"/>
                          <a:cs typeface="+mn-cs"/>
                        </a:rPr>
                        <a:t> negatywnego wpływu na społeczeństwo</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l-PL"/>
                    </a:p>
                  </a:txBody>
                  <a:tcPr/>
                </a:tc>
                <a:tc>
                  <a:txBody>
                    <a:bodyPr/>
                    <a:lstStyle/>
                    <a:p>
                      <a:pPr marR="28575" algn="r">
                        <a:lnSpc>
                          <a:spcPct val="100000"/>
                        </a:lnSpc>
                        <a:spcBef>
                          <a:spcPts val="785"/>
                        </a:spcBef>
                      </a:pPr>
                      <a:r>
                        <a:rPr lang="pl-PL" sz="900" b="1" spc="-10" dirty="0">
                          <a:solidFill>
                            <a:srgbClr val="007A61"/>
                          </a:solidFill>
                          <a:latin typeface="Montserrat"/>
                          <a:ea typeface="+mn-ea"/>
                          <a:cs typeface="+mn-cs"/>
                        </a:rPr>
                        <a:t>8</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5603795"/>
                  </a:ext>
                </a:extLst>
              </a:tr>
              <a:tr h="178715">
                <a:tc gridSpan="2">
                  <a:txBody>
                    <a:bodyPr/>
                    <a:lstStyle/>
                    <a:p>
                      <a:pPr marR="28575" algn="l">
                        <a:lnSpc>
                          <a:spcPct val="100000"/>
                        </a:lnSpc>
                        <a:spcBef>
                          <a:spcPts val="785"/>
                        </a:spcBef>
                      </a:pPr>
                      <a:r>
                        <a:rPr lang="pl-PL" sz="900" b="1" spc="-10" dirty="0">
                          <a:solidFill>
                            <a:srgbClr val="007A61"/>
                          </a:solidFill>
                          <a:latin typeface="Montserrat"/>
                          <a:ea typeface="+mn-ea"/>
                          <a:cs typeface="+mn-cs"/>
                        </a:rPr>
                        <a:t>  Zakres obowiązywania i realizacja Deklaracji</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pl-PL"/>
                    </a:p>
                  </a:txBody>
                  <a:tcPr/>
                </a:tc>
                <a:tc>
                  <a:txBody>
                    <a:bodyPr/>
                    <a:lstStyle/>
                    <a:p>
                      <a:pPr marR="28575" algn="r">
                        <a:lnSpc>
                          <a:spcPct val="100000"/>
                        </a:lnSpc>
                        <a:spcBef>
                          <a:spcPts val="785"/>
                        </a:spcBef>
                      </a:pPr>
                      <a:r>
                        <a:rPr lang="pl-PL" sz="900" b="1" spc="-10" dirty="0">
                          <a:solidFill>
                            <a:srgbClr val="007A61"/>
                          </a:solidFill>
                          <a:latin typeface="Montserrat"/>
                          <a:ea typeface="+mn-ea"/>
                          <a:cs typeface="+mn-cs"/>
                        </a:rPr>
                        <a:t>9</a:t>
                      </a:r>
                      <a:endParaRPr sz="900" b="1" spc="-10" dirty="0">
                        <a:solidFill>
                          <a:srgbClr val="007A61"/>
                        </a:solidFill>
                        <a:latin typeface="Montserrat"/>
                        <a:ea typeface="+mn-ea"/>
                        <a:cs typeface="+mn-cs"/>
                      </a:endParaRP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9628898"/>
                  </a:ext>
                </a:extLst>
              </a:tr>
            </a:tbl>
          </a:graphicData>
        </a:graphic>
      </p:graphicFrame>
      <p:pic>
        <p:nvPicPr>
          <p:cNvPr id="5" name="object 5"/>
          <p:cNvPicPr/>
          <p:nvPr/>
        </p:nvPicPr>
        <p:blipFill>
          <a:blip r:embed="rId2" cstate="print"/>
          <a:stretch>
            <a:fillRect/>
          </a:stretch>
        </p:blipFill>
        <p:spPr>
          <a:xfrm>
            <a:off x="10227767" y="3596779"/>
            <a:ext cx="464235" cy="366458"/>
          </a:xfrm>
          <a:prstGeom prst="rect">
            <a:avLst/>
          </a:prstGeom>
        </p:spPr>
      </p:pic>
      <p:sp>
        <p:nvSpPr>
          <p:cNvPr id="6" name="object 6"/>
          <p:cNvSpPr txBox="1"/>
          <p:nvPr/>
        </p:nvSpPr>
        <p:spPr>
          <a:xfrm>
            <a:off x="10348541" y="3695214"/>
            <a:ext cx="98425" cy="177800"/>
          </a:xfrm>
          <a:prstGeom prst="rect">
            <a:avLst/>
          </a:prstGeom>
        </p:spPr>
        <p:txBody>
          <a:bodyPr vert="horz" wrap="square" lIns="0" tIns="12700" rIns="0" bIns="0" rtlCol="0">
            <a:spAutoFit/>
          </a:bodyPr>
          <a:lstStyle/>
          <a:p>
            <a:pPr marL="12700">
              <a:lnSpc>
                <a:spcPct val="100000"/>
              </a:lnSpc>
              <a:spcBef>
                <a:spcPts val="100"/>
              </a:spcBef>
            </a:pPr>
            <a:r>
              <a:rPr sz="1000" b="0" dirty="0">
                <a:solidFill>
                  <a:srgbClr val="FFFFFF"/>
                </a:solidFill>
                <a:latin typeface="Montserrat Medium"/>
                <a:cs typeface="Montserrat Medium"/>
              </a:rPr>
              <a:t>2</a:t>
            </a:r>
            <a:endParaRPr sz="1000">
              <a:latin typeface="Montserrat Medium"/>
              <a:cs typeface="Montserrat Medium"/>
            </a:endParaRPr>
          </a:p>
        </p:txBody>
      </p:sp>
      <p:sp>
        <p:nvSpPr>
          <p:cNvPr id="7" name="object 7"/>
          <p:cNvSpPr txBox="1"/>
          <p:nvPr/>
        </p:nvSpPr>
        <p:spPr>
          <a:xfrm>
            <a:off x="6405880" y="176154"/>
            <a:ext cx="3968597" cy="380873"/>
          </a:xfrm>
          <a:prstGeom prst="rect">
            <a:avLst/>
          </a:prstGeom>
        </p:spPr>
        <p:txBody>
          <a:bodyPr vert="horz" wrap="square" lIns="0" tIns="72390" rIns="0" bIns="0" rtlCol="0">
            <a:spAutoFit/>
          </a:bodyPr>
          <a:lstStyle/>
          <a:p>
            <a:pPr marL="12700" algn="l">
              <a:spcBef>
                <a:spcPts val="135"/>
              </a:spcBef>
            </a:pPr>
            <a:r>
              <a:rPr lang="pl-PL" sz="1000" b="1" spc="-25" dirty="0">
                <a:solidFill>
                  <a:srgbClr val="006647"/>
                </a:solidFill>
                <a:latin typeface="Montserrat"/>
                <a:cs typeface="Montserrat"/>
              </a:rPr>
              <a:t>Deklaracja budowania relacji z otoczeniem społecznym oraz minimalizowania negatywnego wpływu na społeczeństwo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68003" y="943305"/>
            <a:ext cx="9324340" cy="6616700"/>
          </a:xfrm>
          <a:custGeom>
            <a:avLst/>
            <a:gdLst/>
            <a:ahLst/>
            <a:cxnLst/>
            <a:rect l="l" t="t" r="r" b="b"/>
            <a:pathLst>
              <a:path w="9324340" h="6616700">
                <a:moveTo>
                  <a:pt x="7170083" y="152400"/>
                </a:moveTo>
                <a:lnTo>
                  <a:pt x="4453368" y="152400"/>
                </a:lnTo>
                <a:lnTo>
                  <a:pt x="3966069" y="292100"/>
                </a:lnTo>
                <a:lnTo>
                  <a:pt x="3922656" y="317500"/>
                </a:lnTo>
                <a:lnTo>
                  <a:pt x="3793348" y="355600"/>
                </a:lnTo>
                <a:lnTo>
                  <a:pt x="3750561" y="381000"/>
                </a:lnTo>
                <a:lnTo>
                  <a:pt x="3623169" y="419100"/>
                </a:lnTo>
                <a:lnTo>
                  <a:pt x="3581033" y="444500"/>
                </a:lnTo>
                <a:lnTo>
                  <a:pt x="3539063" y="457200"/>
                </a:lnTo>
                <a:lnTo>
                  <a:pt x="3497261" y="482600"/>
                </a:lnTo>
                <a:lnTo>
                  <a:pt x="3455629" y="495300"/>
                </a:lnTo>
                <a:lnTo>
                  <a:pt x="3414168" y="520700"/>
                </a:lnTo>
                <a:lnTo>
                  <a:pt x="3372879" y="533400"/>
                </a:lnTo>
                <a:lnTo>
                  <a:pt x="3331765" y="558800"/>
                </a:lnTo>
                <a:lnTo>
                  <a:pt x="3290826" y="571500"/>
                </a:lnTo>
                <a:lnTo>
                  <a:pt x="3250064" y="596900"/>
                </a:lnTo>
                <a:lnTo>
                  <a:pt x="3209480" y="609600"/>
                </a:lnTo>
                <a:lnTo>
                  <a:pt x="3169077" y="635000"/>
                </a:lnTo>
                <a:lnTo>
                  <a:pt x="3128856" y="647700"/>
                </a:lnTo>
                <a:lnTo>
                  <a:pt x="3009297" y="723900"/>
                </a:lnTo>
                <a:lnTo>
                  <a:pt x="2969817" y="736600"/>
                </a:lnTo>
                <a:lnTo>
                  <a:pt x="2852520" y="812800"/>
                </a:lnTo>
                <a:lnTo>
                  <a:pt x="2813806" y="825500"/>
                </a:lnTo>
                <a:lnTo>
                  <a:pt x="2775288" y="850900"/>
                </a:lnTo>
                <a:lnTo>
                  <a:pt x="2585680" y="977900"/>
                </a:lnTo>
                <a:lnTo>
                  <a:pt x="2401183" y="1104900"/>
                </a:lnTo>
                <a:lnTo>
                  <a:pt x="2257393" y="1206500"/>
                </a:lnTo>
                <a:lnTo>
                  <a:pt x="2221987" y="1244600"/>
                </a:lnTo>
                <a:lnTo>
                  <a:pt x="2117093" y="1320800"/>
                </a:lnTo>
                <a:lnTo>
                  <a:pt x="2082574" y="1358900"/>
                </a:lnTo>
                <a:lnTo>
                  <a:pt x="1980379" y="1435100"/>
                </a:lnTo>
                <a:lnTo>
                  <a:pt x="1946773" y="1473200"/>
                </a:lnTo>
                <a:lnTo>
                  <a:pt x="1913398" y="1498600"/>
                </a:lnTo>
                <a:lnTo>
                  <a:pt x="1880256" y="1536700"/>
                </a:lnTo>
                <a:lnTo>
                  <a:pt x="1814679" y="1587500"/>
                </a:lnTo>
                <a:lnTo>
                  <a:pt x="1782246" y="1625600"/>
                </a:lnTo>
                <a:lnTo>
                  <a:pt x="1750053" y="1651000"/>
                </a:lnTo>
                <a:lnTo>
                  <a:pt x="1718101" y="1689100"/>
                </a:lnTo>
                <a:lnTo>
                  <a:pt x="1686391" y="1714500"/>
                </a:lnTo>
                <a:lnTo>
                  <a:pt x="1654925" y="1752600"/>
                </a:lnTo>
                <a:lnTo>
                  <a:pt x="1623704" y="1778000"/>
                </a:lnTo>
                <a:lnTo>
                  <a:pt x="1592731" y="1816100"/>
                </a:lnTo>
                <a:lnTo>
                  <a:pt x="1562005" y="1841500"/>
                </a:lnTo>
                <a:lnTo>
                  <a:pt x="1531530" y="1879600"/>
                </a:lnTo>
                <a:lnTo>
                  <a:pt x="1501306" y="1917700"/>
                </a:lnTo>
                <a:lnTo>
                  <a:pt x="1471336" y="1943100"/>
                </a:lnTo>
                <a:lnTo>
                  <a:pt x="1441620" y="1981200"/>
                </a:lnTo>
                <a:lnTo>
                  <a:pt x="1412160" y="2019300"/>
                </a:lnTo>
                <a:lnTo>
                  <a:pt x="1382957" y="2044700"/>
                </a:lnTo>
                <a:lnTo>
                  <a:pt x="1354014" y="2082800"/>
                </a:lnTo>
                <a:lnTo>
                  <a:pt x="1325331" y="2120900"/>
                </a:lnTo>
                <a:lnTo>
                  <a:pt x="1296910" y="2146300"/>
                </a:lnTo>
                <a:lnTo>
                  <a:pt x="1268753" y="2184400"/>
                </a:lnTo>
                <a:lnTo>
                  <a:pt x="1240861" y="2222500"/>
                </a:lnTo>
                <a:lnTo>
                  <a:pt x="1213236" y="2260600"/>
                </a:lnTo>
                <a:lnTo>
                  <a:pt x="1185879" y="2286000"/>
                </a:lnTo>
                <a:lnTo>
                  <a:pt x="1158792" y="2324100"/>
                </a:lnTo>
                <a:lnTo>
                  <a:pt x="1131976" y="2362200"/>
                </a:lnTo>
                <a:lnTo>
                  <a:pt x="1105433" y="2400300"/>
                </a:lnTo>
                <a:lnTo>
                  <a:pt x="1079164" y="2438400"/>
                </a:lnTo>
                <a:lnTo>
                  <a:pt x="1053171" y="2476500"/>
                </a:lnTo>
                <a:lnTo>
                  <a:pt x="1027455" y="2514600"/>
                </a:lnTo>
                <a:lnTo>
                  <a:pt x="1002018" y="2552700"/>
                </a:lnTo>
                <a:lnTo>
                  <a:pt x="976862" y="2590800"/>
                </a:lnTo>
                <a:lnTo>
                  <a:pt x="951987" y="2616200"/>
                </a:lnTo>
                <a:lnTo>
                  <a:pt x="927396" y="2654300"/>
                </a:lnTo>
                <a:lnTo>
                  <a:pt x="903089" y="2692400"/>
                </a:lnTo>
                <a:lnTo>
                  <a:pt x="879069" y="2730500"/>
                </a:lnTo>
                <a:lnTo>
                  <a:pt x="855337" y="2768600"/>
                </a:lnTo>
                <a:lnTo>
                  <a:pt x="831895" y="2806700"/>
                </a:lnTo>
                <a:lnTo>
                  <a:pt x="808743" y="2857500"/>
                </a:lnTo>
                <a:lnTo>
                  <a:pt x="785884" y="2895600"/>
                </a:lnTo>
                <a:lnTo>
                  <a:pt x="763319" y="2933700"/>
                </a:lnTo>
                <a:lnTo>
                  <a:pt x="741049" y="2971800"/>
                </a:lnTo>
                <a:lnTo>
                  <a:pt x="719077" y="3009900"/>
                </a:lnTo>
                <a:lnTo>
                  <a:pt x="697403" y="3048000"/>
                </a:lnTo>
                <a:lnTo>
                  <a:pt x="676029" y="3086100"/>
                </a:lnTo>
                <a:lnTo>
                  <a:pt x="654957" y="3124200"/>
                </a:lnTo>
                <a:lnTo>
                  <a:pt x="634188" y="3162300"/>
                </a:lnTo>
                <a:lnTo>
                  <a:pt x="613723" y="3213100"/>
                </a:lnTo>
                <a:lnTo>
                  <a:pt x="593565" y="3251200"/>
                </a:lnTo>
                <a:lnTo>
                  <a:pt x="573715" y="3289300"/>
                </a:lnTo>
                <a:lnTo>
                  <a:pt x="554173" y="3327400"/>
                </a:lnTo>
                <a:lnTo>
                  <a:pt x="534943" y="3378200"/>
                </a:lnTo>
                <a:lnTo>
                  <a:pt x="516024" y="3416300"/>
                </a:lnTo>
                <a:lnTo>
                  <a:pt x="497420" y="3454400"/>
                </a:lnTo>
                <a:lnTo>
                  <a:pt x="479130" y="3492500"/>
                </a:lnTo>
                <a:lnTo>
                  <a:pt x="461158" y="3543300"/>
                </a:lnTo>
                <a:lnTo>
                  <a:pt x="443503" y="3581400"/>
                </a:lnTo>
                <a:lnTo>
                  <a:pt x="426169" y="3619500"/>
                </a:lnTo>
                <a:lnTo>
                  <a:pt x="409156" y="3670300"/>
                </a:lnTo>
                <a:lnTo>
                  <a:pt x="392466" y="3708400"/>
                </a:lnTo>
                <a:lnTo>
                  <a:pt x="376100" y="3746500"/>
                </a:lnTo>
                <a:lnTo>
                  <a:pt x="360060" y="3797300"/>
                </a:lnTo>
                <a:lnTo>
                  <a:pt x="344347" y="3835400"/>
                </a:lnTo>
                <a:lnTo>
                  <a:pt x="328964" y="3873500"/>
                </a:lnTo>
                <a:lnTo>
                  <a:pt x="313911" y="3924300"/>
                </a:lnTo>
                <a:lnTo>
                  <a:pt x="299190" y="3962400"/>
                </a:lnTo>
                <a:lnTo>
                  <a:pt x="284802" y="4013200"/>
                </a:lnTo>
                <a:lnTo>
                  <a:pt x="270749" y="4051300"/>
                </a:lnTo>
                <a:lnTo>
                  <a:pt x="257033" y="4102100"/>
                </a:lnTo>
                <a:lnTo>
                  <a:pt x="243655" y="4140200"/>
                </a:lnTo>
                <a:lnTo>
                  <a:pt x="230617" y="4178300"/>
                </a:lnTo>
                <a:lnTo>
                  <a:pt x="217920" y="4229100"/>
                </a:lnTo>
                <a:lnTo>
                  <a:pt x="205565" y="4267200"/>
                </a:lnTo>
                <a:lnTo>
                  <a:pt x="193554" y="4318000"/>
                </a:lnTo>
                <a:lnTo>
                  <a:pt x="181889" y="4368800"/>
                </a:lnTo>
                <a:lnTo>
                  <a:pt x="170572" y="4406900"/>
                </a:lnTo>
                <a:lnTo>
                  <a:pt x="159602" y="4457700"/>
                </a:lnTo>
                <a:lnTo>
                  <a:pt x="148983" y="4495800"/>
                </a:lnTo>
                <a:lnTo>
                  <a:pt x="138716" y="4546600"/>
                </a:lnTo>
                <a:lnTo>
                  <a:pt x="128802" y="4584700"/>
                </a:lnTo>
                <a:lnTo>
                  <a:pt x="119243" y="4635500"/>
                </a:lnTo>
                <a:lnTo>
                  <a:pt x="110040" y="4673600"/>
                </a:lnTo>
                <a:lnTo>
                  <a:pt x="101195" y="4724400"/>
                </a:lnTo>
                <a:lnTo>
                  <a:pt x="92709" y="4775200"/>
                </a:lnTo>
                <a:lnTo>
                  <a:pt x="84584" y="4813300"/>
                </a:lnTo>
                <a:lnTo>
                  <a:pt x="76822" y="4864100"/>
                </a:lnTo>
                <a:lnTo>
                  <a:pt x="69423" y="4914900"/>
                </a:lnTo>
                <a:lnTo>
                  <a:pt x="62389" y="4953000"/>
                </a:lnTo>
                <a:lnTo>
                  <a:pt x="55723" y="5003800"/>
                </a:lnTo>
                <a:lnTo>
                  <a:pt x="49425" y="5054600"/>
                </a:lnTo>
                <a:lnTo>
                  <a:pt x="43497" y="5092700"/>
                </a:lnTo>
                <a:lnTo>
                  <a:pt x="37940" y="5143500"/>
                </a:lnTo>
                <a:lnTo>
                  <a:pt x="32756" y="5194300"/>
                </a:lnTo>
                <a:lnTo>
                  <a:pt x="27947" y="5232400"/>
                </a:lnTo>
                <a:lnTo>
                  <a:pt x="23514" y="5283200"/>
                </a:lnTo>
                <a:lnTo>
                  <a:pt x="19458" y="5334000"/>
                </a:lnTo>
                <a:lnTo>
                  <a:pt x="15781" y="5384800"/>
                </a:lnTo>
                <a:lnTo>
                  <a:pt x="12485" y="5422900"/>
                </a:lnTo>
                <a:lnTo>
                  <a:pt x="9571" y="5473700"/>
                </a:lnTo>
                <a:lnTo>
                  <a:pt x="7041" y="5524500"/>
                </a:lnTo>
                <a:lnTo>
                  <a:pt x="4896" y="5575300"/>
                </a:lnTo>
                <a:lnTo>
                  <a:pt x="3137" y="5613400"/>
                </a:lnTo>
                <a:lnTo>
                  <a:pt x="1767" y="5664200"/>
                </a:lnTo>
                <a:lnTo>
                  <a:pt x="786" y="5715000"/>
                </a:lnTo>
                <a:lnTo>
                  <a:pt x="196" y="5765800"/>
                </a:lnTo>
                <a:lnTo>
                  <a:pt x="0" y="5816600"/>
                </a:lnTo>
                <a:lnTo>
                  <a:pt x="196" y="5854700"/>
                </a:lnTo>
                <a:lnTo>
                  <a:pt x="786" y="5905500"/>
                </a:lnTo>
                <a:lnTo>
                  <a:pt x="1767" y="5956300"/>
                </a:lnTo>
                <a:lnTo>
                  <a:pt x="3137" y="6007100"/>
                </a:lnTo>
                <a:lnTo>
                  <a:pt x="4896" y="6045200"/>
                </a:lnTo>
                <a:lnTo>
                  <a:pt x="7041" y="6096000"/>
                </a:lnTo>
                <a:lnTo>
                  <a:pt x="9571" y="6146800"/>
                </a:lnTo>
                <a:lnTo>
                  <a:pt x="12485" y="6197600"/>
                </a:lnTo>
                <a:lnTo>
                  <a:pt x="15781" y="6248400"/>
                </a:lnTo>
                <a:lnTo>
                  <a:pt x="19458" y="6286500"/>
                </a:lnTo>
                <a:lnTo>
                  <a:pt x="23514" y="6337300"/>
                </a:lnTo>
                <a:lnTo>
                  <a:pt x="27947" y="6388100"/>
                </a:lnTo>
                <a:lnTo>
                  <a:pt x="32756" y="6426200"/>
                </a:lnTo>
                <a:lnTo>
                  <a:pt x="37940" y="6477000"/>
                </a:lnTo>
                <a:lnTo>
                  <a:pt x="43497" y="6527800"/>
                </a:lnTo>
                <a:lnTo>
                  <a:pt x="49425" y="6565900"/>
                </a:lnTo>
                <a:lnTo>
                  <a:pt x="55723" y="6616700"/>
                </a:lnTo>
                <a:lnTo>
                  <a:pt x="56328" y="6616700"/>
                </a:lnTo>
                <a:lnTo>
                  <a:pt x="3068633" y="4849946"/>
                </a:lnTo>
                <a:lnTo>
                  <a:pt x="3071961" y="4838700"/>
                </a:lnTo>
                <a:lnTo>
                  <a:pt x="3087659" y="4800600"/>
                </a:lnTo>
                <a:lnTo>
                  <a:pt x="3104018" y="4749800"/>
                </a:lnTo>
                <a:lnTo>
                  <a:pt x="3121032" y="4711700"/>
                </a:lnTo>
                <a:lnTo>
                  <a:pt x="3138694" y="4673600"/>
                </a:lnTo>
                <a:lnTo>
                  <a:pt x="3156999" y="4622800"/>
                </a:lnTo>
                <a:lnTo>
                  <a:pt x="3175940" y="4584700"/>
                </a:lnTo>
                <a:lnTo>
                  <a:pt x="3195510" y="4546600"/>
                </a:lnTo>
                <a:lnTo>
                  <a:pt x="3215705" y="4508500"/>
                </a:lnTo>
                <a:lnTo>
                  <a:pt x="3236517" y="4457700"/>
                </a:lnTo>
                <a:lnTo>
                  <a:pt x="3257940" y="4419600"/>
                </a:lnTo>
                <a:lnTo>
                  <a:pt x="3279969" y="4381500"/>
                </a:lnTo>
                <a:lnTo>
                  <a:pt x="3302597" y="4343400"/>
                </a:lnTo>
                <a:lnTo>
                  <a:pt x="3325818" y="4305300"/>
                </a:lnTo>
                <a:lnTo>
                  <a:pt x="3349626" y="4267200"/>
                </a:lnTo>
                <a:lnTo>
                  <a:pt x="3374014" y="4229100"/>
                </a:lnTo>
                <a:lnTo>
                  <a:pt x="3398977" y="4191000"/>
                </a:lnTo>
                <a:lnTo>
                  <a:pt x="3424508" y="4152900"/>
                </a:lnTo>
                <a:lnTo>
                  <a:pt x="3450601" y="4114800"/>
                </a:lnTo>
                <a:lnTo>
                  <a:pt x="3477250" y="4076700"/>
                </a:lnTo>
                <a:lnTo>
                  <a:pt x="3504450" y="4038600"/>
                </a:lnTo>
                <a:lnTo>
                  <a:pt x="3532192" y="4013200"/>
                </a:lnTo>
                <a:lnTo>
                  <a:pt x="3560473" y="3975100"/>
                </a:lnTo>
                <a:lnTo>
                  <a:pt x="3589284" y="3937000"/>
                </a:lnTo>
                <a:lnTo>
                  <a:pt x="3618621" y="3898900"/>
                </a:lnTo>
                <a:lnTo>
                  <a:pt x="3648476" y="3873500"/>
                </a:lnTo>
                <a:lnTo>
                  <a:pt x="3678845" y="3835400"/>
                </a:lnTo>
                <a:lnTo>
                  <a:pt x="3709720" y="3810000"/>
                </a:lnTo>
                <a:lnTo>
                  <a:pt x="3741096" y="3771900"/>
                </a:lnTo>
                <a:lnTo>
                  <a:pt x="3772965" y="3746500"/>
                </a:lnTo>
                <a:lnTo>
                  <a:pt x="3805323" y="3708400"/>
                </a:lnTo>
                <a:lnTo>
                  <a:pt x="3838164" y="3683000"/>
                </a:lnTo>
                <a:lnTo>
                  <a:pt x="3871479" y="3644900"/>
                </a:lnTo>
                <a:lnTo>
                  <a:pt x="3905265" y="3619500"/>
                </a:lnTo>
                <a:lnTo>
                  <a:pt x="3939514" y="3594100"/>
                </a:lnTo>
                <a:lnTo>
                  <a:pt x="3974220" y="3556000"/>
                </a:lnTo>
                <a:lnTo>
                  <a:pt x="4044980" y="3505200"/>
                </a:lnTo>
                <a:lnTo>
                  <a:pt x="4117495" y="3454400"/>
                </a:lnTo>
                <a:lnTo>
                  <a:pt x="4191717" y="3403600"/>
                </a:lnTo>
                <a:lnTo>
                  <a:pt x="4267595" y="3352800"/>
                </a:lnTo>
                <a:lnTo>
                  <a:pt x="4384410" y="3276600"/>
                </a:lnTo>
                <a:lnTo>
                  <a:pt x="4424123" y="3251200"/>
                </a:lnTo>
                <a:lnTo>
                  <a:pt x="4464213" y="3238500"/>
                </a:lnTo>
                <a:lnTo>
                  <a:pt x="4504675" y="3213100"/>
                </a:lnTo>
                <a:lnTo>
                  <a:pt x="4545501" y="3200400"/>
                </a:lnTo>
                <a:lnTo>
                  <a:pt x="4586686" y="3175000"/>
                </a:lnTo>
                <a:lnTo>
                  <a:pt x="4628223" y="3162300"/>
                </a:lnTo>
                <a:lnTo>
                  <a:pt x="4670107" y="3136900"/>
                </a:lnTo>
                <a:lnTo>
                  <a:pt x="4712331" y="3124200"/>
                </a:lnTo>
                <a:lnTo>
                  <a:pt x="4754889" y="3098800"/>
                </a:lnTo>
                <a:lnTo>
                  <a:pt x="4884505" y="3060700"/>
                </a:lnTo>
                <a:lnTo>
                  <a:pt x="4928337" y="3035300"/>
                </a:lnTo>
                <a:lnTo>
                  <a:pt x="5061628" y="2997200"/>
                </a:lnTo>
                <a:lnTo>
                  <a:pt x="5106636" y="2997200"/>
                </a:lnTo>
                <a:lnTo>
                  <a:pt x="5289391" y="2946400"/>
                </a:lnTo>
                <a:lnTo>
                  <a:pt x="5335730" y="2946400"/>
                </a:lnTo>
                <a:lnTo>
                  <a:pt x="5382316" y="2933700"/>
                </a:lnTo>
                <a:lnTo>
                  <a:pt x="5429144" y="2933700"/>
                </a:lnTo>
                <a:lnTo>
                  <a:pt x="5476208" y="2921000"/>
                </a:lnTo>
                <a:lnTo>
                  <a:pt x="5571016" y="2921000"/>
                </a:lnTo>
                <a:lnTo>
                  <a:pt x="5618748" y="2908300"/>
                </a:lnTo>
                <a:lnTo>
                  <a:pt x="6379131" y="2908300"/>
                </a:lnTo>
                <a:lnTo>
                  <a:pt x="9323999" y="1181100"/>
                </a:lnTo>
                <a:lnTo>
                  <a:pt x="9294597" y="1155700"/>
                </a:lnTo>
                <a:lnTo>
                  <a:pt x="9112197" y="1028700"/>
                </a:lnTo>
                <a:lnTo>
                  <a:pt x="8924611" y="901700"/>
                </a:lnTo>
                <a:lnTo>
                  <a:pt x="8809648" y="825500"/>
                </a:lnTo>
                <a:lnTo>
                  <a:pt x="8770935" y="812800"/>
                </a:lnTo>
                <a:lnTo>
                  <a:pt x="8653637" y="736600"/>
                </a:lnTo>
                <a:lnTo>
                  <a:pt x="8614157" y="723900"/>
                </a:lnTo>
                <a:lnTo>
                  <a:pt x="8494598" y="647700"/>
                </a:lnTo>
                <a:lnTo>
                  <a:pt x="8454376" y="635000"/>
                </a:lnTo>
                <a:lnTo>
                  <a:pt x="8413973" y="609600"/>
                </a:lnTo>
                <a:lnTo>
                  <a:pt x="8373390" y="596900"/>
                </a:lnTo>
                <a:lnTo>
                  <a:pt x="8332628" y="571500"/>
                </a:lnTo>
                <a:lnTo>
                  <a:pt x="8291689" y="558800"/>
                </a:lnTo>
                <a:lnTo>
                  <a:pt x="8250574" y="533400"/>
                </a:lnTo>
                <a:lnTo>
                  <a:pt x="8209285" y="520700"/>
                </a:lnTo>
                <a:lnTo>
                  <a:pt x="8167824" y="495300"/>
                </a:lnTo>
                <a:lnTo>
                  <a:pt x="8126192" y="482600"/>
                </a:lnTo>
                <a:lnTo>
                  <a:pt x="8084390" y="457200"/>
                </a:lnTo>
                <a:lnTo>
                  <a:pt x="8042420" y="444500"/>
                </a:lnTo>
                <a:lnTo>
                  <a:pt x="8000284" y="419100"/>
                </a:lnTo>
                <a:lnTo>
                  <a:pt x="7872891" y="381000"/>
                </a:lnTo>
                <a:lnTo>
                  <a:pt x="7830104" y="355600"/>
                </a:lnTo>
                <a:lnTo>
                  <a:pt x="7700796" y="317500"/>
                </a:lnTo>
                <a:lnTo>
                  <a:pt x="7657382" y="292100"/>
                </a:lnTo>
                <a:lnTo>
                  <a:pt x="7170083" y="152400"/>
                </a:lnTo>
                <a:close/>
              </a:path>
              <a:path w="9324340" h="6616700">
                <a:moveTo>
                  <a:pt x="6334058" y="2946400"/>
                </a:moveTo>
                <a:lnTo>
                  <a:pt x="6314171" y="2946400"/>
                </a:lnTo>
                <a:lnTo>
                  <a:pt x="3068633" y="4849946"/>
                </a:lnTo>
                <a:lnTo>
                  <a:pt x="3056930" y="4889500"/>
                </a:lnTo>
                <a:lnTo>
                  <a:pt x="3042572" y="4927600"/>
                </a:lnTo>
                <a:lnTo>
                  <a:pt x="3028893" y="4965700"/>
                </a:lnTo>
                <a:lnTo>
                  <a:pt x="3015899" y="5016500"/>
                </a:lnTo>
                <a:lnTo>
                  <a:pt x="3003597" y="5054600"/>
                </a:lnTo>
                <a:lnTo>
                  <a:pt x="2991993" y="5105400"/>
                </a:lnTo>
                <a:lnTo>
                  <a:pt x="2981093" y="5156200"/>
                </a:lnTo>
                <a:lnTo>
                  <a:pt x="2970903" y="5194300"/>
                </a:lnTo>
                <a:lnTo>
                  <a:pt x="2961430" y="5245100"/>
                </a:lnTo>
                <a:lnTo>
                  <a:pt x="2952678" y="5283200"/>
                </a:lnTo>
                <a:lnTo>
                  <a:pt x="2944656" y="5334000"/>
                </a:lnTo>
                <a:lnTo>
                  <a:pt x="2937368" y="5384800"/>
                </a:lnTo>
                <a:lnTo>
                  <a:pt x="2930821" y="5422900"/>
                </a:lnTo>
                <a:lnTo>
                  <a:pt x="2925022" y="5473700"/>
                </a:lnTo>
                <a:lnTo>
                  <a:pt x="2919975" y="5524500"/>
                </a:lnTo>
                <a:lnTo>
                  <a:pt x="2915688" y="5575300"/>
                </a:lnTo>
                <a:lnTo>
                  <a:pt x="2912167" y="5613400"/>
                </a:lnTo>
                <a:lnTo>
                  <a:pt x="2909417" y="5664200"/>
                </a:lnTo>
                <a:lnTo>
                  <a:pt x="2907446" y="5715000"/>
                </a:lnTo>
                <a:lnTo>
                  <a:pt x="2906258" y="5765800"/>
                </a:lnTo>
                <a:lnTo>
                  <a:pt x="2905861" y="5816600"/>
                </a:lnTo>
                <a:lnTo>
                  <a:pt x="2906258" y="5854700"/>
                </a:lnTo>
                <a:lnTo>
                  <a:pt x="2907446" y="5905500"/>
                </a:lnTo>
                <a:lnTo>
                  <a:pt x="2909417" y="5956300"/>
                </a:lnTo>
                <a:lnTo>
                  <a:pt x="2912167" y="6007100"/>
                </a:lnTo>
                <a:lnTo>
                  <a:pt x="2915688" y="6045200"/>
                </a:lnTo>
                <a:lnTo>
                  <a:pt x="2919975" y="6096000"/>
                </a:lnTo>
                <a:lnTo>
                  <a:pt x="2925022" y="6146800"/>
                </a:lnTo>
                <a:lnTo>
                  <a:pt x="2930821" y="6197600"/>
                </a:lnTo>
                <a:lnTo>
                  <a:pt x="2937368" y="6235700"/>
                </a:lnTo>
                <a:lnTo>
                  <a:pt x="2944656" y="6286500"/>
                </a:lnTo>
                <a:lnTo>
                  <a:pt x="2952678" y="6337300"/>
                </a:lnTo>
                <a:lnTo>
                  <a:pt x="2961430" y="6375400"/>
                </a:lnTo>
                <a:lnTo>
                  <a:pt x="2970903" y="6426200"/>
                </a:lnTo>
                <a:lnTo>
                  <a:pt x="2981093" y="6464300"/>
                </a:lnTo>
                <a:lnTo>
                  <a:pt x="2991993" y="6515100"/>
                </a:lnTo>
                <a:lnTo>
                  <a:pt x="3003597" y="6565900"/>
                </a:lnTo>
                <a:lnTo>
                  <a:pt x="3015899" y="6604000"/>
                </a:lnTo>
                <a:lnTo>
                  <a:pt x="3021003" y="6616700"/>
                </a:lnTo>
                <a:lnTo>
                  <a:pt x="8602455" y="6616700"/>
                </a:lnTo>
                <a:lnTo>
                  <a:pt x="8607559" y="6604000"/>
                </a:lnTo>
                <a:lnTo>
                  <a:pt x="8619861" y="6565900"/>
                </a:lnTo>
                <a:lnTo>
                  <a:pt x="8631465" y="6515100"/>
                </a:lnTo>
                <a:lnTo>
                  <a:pt x="8642365" y="6464300"/>
                </a:lnTo>
                <a:lnTo>
                  <a:pt x="8652555" y="6426200"/>
                </a:lnTo>
                <a:lnTo>
                  <a:pt x="8662028" y="6375400"/>
                </a:lnTo>
                <a:lnTo>
                  <a:pt x="8670780" y="6337300"/>
                </a:lnTo>
                <a:lnTo>
                  <a:pt x="8678802" y="6286500"/>
                </a:lnTo>
                <a:lnTo>
                  <a:pt x="8686090" y="6235700"/>
                </a:lnTo>
                <a:lnTo>
                  <a:pt x="8692637" y="6197600"/>
                </a:lnTo>
                <a:lnTo>
                  <a:pt x="8698436" y="6146800"/>
                </a:lnTo>
                <a:lnTo>
                  <a:pt x="8703483" y="6096000"/>
                </a:lnTo>
                <a:lnTo>
                  <a:pt x="8707770" y="6045200"/>
                </a:lnTo>
                <a:lnTo>
                  <a:pt x="8711291" y="6007100"/>
                </a:lnTo>
                <a:lnTo>
                  <a:pt x="8714041" y="5956300"/>
                </a:lnTo>
                <a:lnTo>
                  <a:pt x="8716012" y="5905500"/>
                </a:lnTo>
                <a:lnTo>
                  <a:pt x="8717200" y="5854700"/>
                </a:lnTo>
                <a:lnTo>
                  <a:pt x="8717597" y="5816600"/>
                </a:lnTo>
                <a:lnTo>
                  <a:pt x="8717200" y="5765800"/>
                </a:lnTo>
                <a:lnTo>
                  <a:pt x="8716012" y="5715000"/>
                </a:lnTo>
                <a:lnTo>
                  <a:pt x="8714041" y="5664200"/>
                </a:lnTo>
                <a:lnTo>
                  <a:pt x="8711291" y="5613400"/>
                </a:lnTo>
                <a:lnTo>
                  <a:pt x="8707770" y="5575300"/>
                </a:lnTo>
                <a:lnTo>
                  <a:pt x="8703483" y="5524500"/>
                </a:lnTo>
                <a:lnTo>
                  <a:pt x="8698436" y="5473700"/>
                </a:lnTo>
                <a:lnTo>
                  <a:pt x="8692637" y="5422900"/>
                </a:lnTo>
                <a:lnTo>
                  <a:pt x="8686090" y="5384800"/>
                </a:lnTo>
                <a:lnTo>
                  <a:pt x="8678802" y="5334000"/>
                </a:lnTo>
                <a:lnTo>
                  <a:pt x="8670780" y="5283200"/>
                </a:lnTo>
                <a:lnTo>
                  <a:pt x="8662028" y="5245100"/>
                </a:lnTo>
                <a:lnTo>
                  <a:pt x="8652555" y="5194300"/>
                </a:lnTo>
                <a:lnTo>
                  <a:pt x="8642365" y="5156200"/>
                </a:lnTo>
                <a:lnTo>
                  <a:pt x="8631465" y="5105400"/>
                </a:lnTo>
                <a:lnTo>
                  <a:pt x="8619861" y="5054600"/>
                </a:lnTo>
                <a:lnTo>
                  <a:pt x="8607559" y="5016500"/>
                </a:lnTo>
                <a:lnTo>
                  <a:pt x="8594565" y="4965700"/>
                </a:lnTo>
                <a:lnTo>
                  <a:pt x="8580886" y="4927600"/>
                </a:lnTo>
                <a:lnTo>
                  <a:pt x="8566528" y="4889500"/>
                </a:lnTo>
                <a:lnTo>
                  <a:pt x="8551497" y="4838700"/>
                </a:lnTo>
                <a:lnTo>
                  <a:pt x="8535799" y="4800600"/>
                </a:lnTo>
                <a:lnTo>
                  <a:pt x="8519439" y="4749800"/>
                </a:lnTo>
                <a:lnTo>
                  <a:pt x="8502426" y="4711700"/>
                </a:lnTo>
                <a:lnTo>
                  <a:pt x="8484763" y="4673600"/>
                </a:lnTo>
                <a:lnTo>
                  <a:pt x="8466459" y="4622800"/>
                </a:lnTo>
                <a:lnTo>
                  <a:pt x="8447518" y="4584700"/>
                </a:lnTo>
                <a:lnTo>
                  <a:pt x="8427948" y="4546600"/>
                </a:lnTo>
                <a:lnTo>
                  <a:pt x="8407753" y="4508500"/>
                </a:lnTo>
                <a:lnTo>
                  <a:pt x="8386941" y="4457700"/>
                </a:lnTo>
                <a:lnTo>
                  <a:pt x="8365518" y="4419600"/>
                </a:lnTo>
                <a:lnTo>
                  <a:pt x="8343489" y="4381500"/>
                </a:lnTo>
                <a:lnTo>
                  <a:pt x="8320861" y="4343400"/>
                </a:lnTo>
                <a:lnTo>
                  <a:pt x="8297640" y="4305300"/>
                </a:lnTo>
                <a:lnTo>
                  <a:pt x="8273832" y="4267200"/>
                </a:lnTo>
                <a:lnTo>
                  <a:pt x="8249444" y="4229100"/>
                </a:lnTo>
                <a:lnTo>
                  <a:pt x="8224481" y="4191000"/>
                </a:lnTo>
                <a:lnTo>
                  <a:pt x="8198949" y="4152900"/>
                </a:lnTo>
                <a:lnTo>
                  <a:pt x="8172856" y="4114800"/>
                </a:lnTo>
                <a:lnTo>
                  <a:pt x="8146207" y="4076700"/>
                </a:lnTo>
                <a:lnTo>
                  <a:pt x="8119008" y="4038600"/>
                </a:lnTo>
                <a:lnTo>
                  <a:pt x="8091265" y="4013200"/>
                </a:lnTo>
                <a:lnTo>
                  <a:pt x="8062985" y="3975100"/>
                </a:lnTo>
                <a:lnTo>
                  <a:pt x="8034173" y="3937000"/>
                </a:lnTo>
                <a:lnTo>
                  <a:pt x="8004836" y="3898900"/>
                </a:lnTo>
                <a:lnTo>
                  <a:pt x="7974980" y="3873500"/>
                </a:lnTo>
                <a:lnTo>
                  <a:pt x="7944612" y="3835400"/>
                </a:lnTo>
                <a:lnTo>
                  <a:pt x="7913737" y="3810000"/>
                </a:lnTo>
                <a:lnTo>
                  <a:pt x="7882361" y="3771900"/>
                </a:lnTo>
                <a:lnTo>
                  <a:pt x="7850491" y="3746500"/>
                </a:lnTo>
                <a:lnTo>
                  <a:pt x="7818133" y="3708400"/>
                </a:lnTo>
                <a:lnTo>
                  <a:pt x="7785293" y="3683000"/>
                </a:lnTo>
                <a:lnTo>
                  <a:pt x="7751977" y="3644900"/>
                </a:lnTo>
                <a:lnTo>
                  <a:pt x="7718191" y="3619500"/>
                </a:lnTo>
                <a:lnTo>
                  <a:pt x="7683942" y="3594100"/>
                </a:lnTo>
                <a:lnTo>
                  <a:pt x="7649236" y="3556000"/>
                </a:lnTo>
                <a:lnTo>
                  <a:pt x="7578475" y="3505200"/>
                </a:lnTo>
                <a:lnTo>
                  <a:pt x="7505960" y="3454400"/>
                </a:lnTo>
                <a:lnTo>
                  <a:pt x="7431738" y="3403600"/>
                </a:lnTo>
                <a:lnTo>
                  <a:pt x="7355860" y="3352800"/>
                </a:lnTo>
                <a:lnTo>
                  <a:pt x="7239045" y="3276600"/>
                </a:lnTo>
                <a:lnTo>
                  <a:pt x="7199331" y="3251200"/>
                </a:lnTo>
                <a:lnTo>
                  <a:pt x="7159241" y="3238500"/>
                </a:lnTo>
                <a:lnTo>
                  <a:pt x="7118779" y="3213100"/>
                </a:lnTo>
                <a:lnTo>
                  <a:pt x="7077953" y="3200400"/>
                </a:lnTo>
                <a:lnTo>
                  <a:pt x="7036768" y="3175000"/>
                </a:lnTo>
                <a:lnTo>
                  <a:pt x="6995230" y="3162300"/>
                </a:lnTo>
                <a:lnTo>
                  <a:pt x="6953346" y="3136900"/>
                </a:lnTo>
                <a:lnTo>
                  <a:pt x="6911122" y="3124200"/>
                </a:lnTo>
                <a:lnTo>
                  <a:pt x="6868564" y="3098800"/>
                </a:lnTo>
                <a:lnTo>
                  <a:pt x="6738947" y="3060700"/>
                </a:lnTo>
                <a:lnTo>
                  <a:pt x="6695115" y="3035300"/>
                </a:lnTo>
                <a:lnTo>
                  <a:pt x="6561823" y="2997200"/>
                </a:lnTo>
                <a:lnTo>
                  <a:pt x="6516814" y="2997200"/>
                </a:lnTo>
                <a:lnTo>
                  <a:pt x="6334058" y="2946400"/>
                </a:lnTo>
                <a:close/>
              </a:path>
              <a:path w="9324340" h="6616700">
                <a:moveTo>
                  <a:pt x="6379131" y="2908300"/>
                </a:moveTo>
                <a:lnTo>
                  <a:pt x="6004699" y="2908300"/>
                </a:lnTo>
                <a:lnTo>
                  <a:pt x="6052432" y="2921000"/>
                </a:lnTo>
                <a:lnTo>
                  <a:pt x="6147240" y="2921000"/>
                </a:lnTo>
                <a:lnTo>
                  <a:pt x="6194304" y="2933700"/>
                </a:lnTo>
                <a:lnTo>
                  <a:pt x="6241132" y="2933700"/>
                </a:lnTo>
                <a:lnTo>
                  <a:pt x="6287719" y="2946400"/>
                </a:lnTo>
                <a:lnTo>
                  <a:pt x="6314171" y="2946400"/>
                </a:lnTo>
                <a:lnTo>
                  <a:pt x="6379131" y="2908300"/>
                </a:lnTo>
                <a:close/>
              </a:path>
              <a:path w="9324340" h="6616700">
                <a:moveTo>
                  <a:pt x="6988693" y="114300"/>
                </a:moveTo>
                <a:lnTo>
                  <a:pt x="4634757" y="114300"/>
                </a:lnTo>
                <a:lnTo>
                  <a:pt x="4498514" y="152400"/>
                </a:lnTo>
                <a:lnTo>
                  <a:pt x="7124936" y="152400"/>
                </a:lnTo>
                <a:lnTo>
                  <a:pt x="6988693" y="114300"/>
                </a:lnTo>
                <a:close/>
              </a:path>
              <a:path w="9324340" h="6616700">
                <a:moveTo>
                  <a:pt x="6851280" y="88900"/>
                </a:moveTo>
                <a:lnTo>
                  <a:pt x="4772169" y="88900"/>
                </a:lnTo>
                <a:lnTo>
                  <a:pt x="4680433" y="114300"/>
                </a:lnTo>
                <a:lnTo>
                  <a:pt x="6943017" y="114300"/>
                </a:lnTo>
                <a:lnTo>
                  <a:pt x="6851280" y="88900"/>
                </a:lnTo>
                <a:close/>
              </a:path>
              <a:path w="9324340" h="6616700">
                <a:moveTo>
                  <a:pt x="6712738" y="63500"/>
                </a:moveTo>
                <a:lnTo>
                  <a:pt x="4910711" y="63500"/>
                </a:lnTo>
                <a:lnTo>
                  <a:pt x="4818226" y="88900"/>
                </a:lnTo>
                <a:lnTo>
                  <a:pt x="6805223" y="88900"/>
                </a:lnTo>
                <a:lnTo>
                  <a:pt x="6712738" y="63500"/>
                </a:lnTo>
                <a:close/>
              </a:path>
              <a:path w="9324340" h="6616700">
                <a:moveTo>
                  <a:pt x="6619769" y="50800"/>
                </a:moveTo>
                <a:lnTo>
                  <a:pt x="5003679" y="50800"/>
                </a:lnTo>
                <a:lnTo>
                  <a:pt x="4957135" y="63500"/>
                </a:lnTo>
                <a:lnTo>
                  <a:pt x="6666313" y="63500"/>
                </a:lnTo>
                <a:lnTo>
                  <a:pt x="6619769" y="50800"/>
                </a:lnTo>
                <a:close/>
              </a:path>
              <a:path w="9324340" h="6616700">
                <a:moveTo>
                  <a:pt x="6526329" y="38100"/>
                </a:moveTo>
                <a:lnTo>
                  <a:pt x="5097119" y="38100"/>
                </a:lnTo>
                <a:lnTo>
                  <a:pt x="5050341" y="50800"/>
                </a:lnTo>
                <a:lnTo>
                  <a:pt x="6573107" y="50800"/>
                </a:lnTo>
                <a:lnTo>
                  <a:pt x="6526329" y="38100"/>
                </a:lnTo>
                <a:close/>
              </a:path>
              <a:path w="9324340" h="6616700">
                <a:moveTo>
                  <a:pt x="6385311" y="25400"/>
                </a:moveTo>
                <a:lnTo>
                  <a:pt x="5238136" y="25400"/>
                </a:lnTo>
                <a:lnTo>
                  <a:pt x="5191018" y="38100"/>
                </a:lnTo>
                <a:lnTo>
                  <a:pt x="6432430" y="38100"/>
                </a:lnTo>
                <a:lnTo>
                  <a:pt x="6385311" y="25400"/>
                </a:lnTo>
                <a:close/>
              </a:path>
              <a:path w="9324340" h="6616700">
                <a:moveTo>
                  <a:pt x="6290745" y="12700"/>
                </a:moveTo>
                <a:lnTo>
                  <a:pt x="5332702" y="12700"/>
                </a:lnTo>
                <a:lnTo>
                  <a:pt x="5285365" y="25400"/>
                </a:lnTo>
                <a:lnTo>
                  <a:pt x="6338083" y="25400"/>
                </a:lnTo>
                <a:lnTo>
                  <a:pt x="6290745" y="12700"/>
                </a:lnTo>
                <a:close/>
              </a:path>
              <a:path w="9324340" h="6616700">
                <a:moveTo>
                  <a:pt x="6100338" y="0"/>
                </a:moveTo>
                <a:lnTo>
                  <a:pt x="5523108" y="0"/>
                </a:lnTo>
                <a:lnTo>
                  <a:pt x="5475351" y="12700"/>
                </a:lnTo>
                <a:lnTo>
                  <a:pt x="6148096" y="12700"/>
                </a:lnTo>
                <a:lnTo>
                  <a:pt x="6100338" y="0"/>
                </a:lnTo>
                <a:close/>
              </a:path>
            </a:pathLst>
          </a:custGeom>
          <a:solidFill>
            <a:srgbClr val="FFFFFF"/>
          </a:solidFill>
        </p:spPr>
        <p:txBody>
          <a:bodyPr wrap="square" lIns="0" tIns="0" rIns="0" bIns="0" rtlCol="0"/>
          <a:lstStyle/>
          <a:p>
            <a:endParaRPr/>
          </a:p>
        </p:txBody>
      </p:sp>
      <p:sp>
        <p:nvSpPr>
          <p:cNvPr id="3" name="object 3"/>
          <p:cNvSpPr txBox="1"/>
          <p:nvPr/>
        </p:nvSpPr>
        <p:spPr>
          <a:xfrm>
            <a:off x="2434421" y="1167532"/>
            <a:ext cx="1208405" cy="240643"/>
          </a:xfrm>
          <a:prstGeom prst="rect">
            <a:avLst/>
          </a:prstGeom>
        </p:spPr>
        <p:txBody>
          <a:bodyPr vert="horz" wrap="square" lIns="0" tIns="12700" rIns="0" bIns="0" rtlCol="0">
            <a:spAutoFit/>
          </a:bodyPr>
          <a:lstStyle/>
          <a:p>
            <a:pPr marL="12700" marR="5080" indent="212090" algn="ctr">
              <a:lnSpc>
                <a:spcPct val="136600"/>
              </a:lnSpc>
              <a:spcBef>
                <a:spcPts val="100"/>
              </a:spcBef>
            </a:pPr>
            <a:r>
              <a:rPr lang="pl-PL" sz="1200" b="1" spc="-25" dirty="0">
                <a:solidFill>
                  <a:srgbClr val="006647"/>
                </a:solidFill>
                <a:latin typeface="Arial"/>
                <a:cs typeface="Arial"/>
              </a:rPr>
              <a:t>Wstęp</a:t>
            </a:r>
            <a:endParaRPr sz="1200" b="1" spc="-25" dirty="0">
              <a:solidFill>
                <a:srgbClr val="006647"/>
              </a:solidFill>
              <a:latin typeface="Arial"/>
              <a:cs typeface="Arial"/>
            </a:endParaRPr>
          </a:p>
        </p:txBody>
      </p:sp>
      <p:sp>
        <p:nvSpPr>
          <p:cNvPr id="5" name="object 5"/>
          <p:cNvSpPr txBox="1"/>
          <p:nvPr/>
        </p:nvSpPr>
        <p:spPr>
          <a:xfrm>
            <a:off x="964713" y="1632402"/>
            <a:ext cx="4147820" cy="2715808"/>
          </a:xfrm>
          <a:prstGeom prst="rect">
            <a:avLst/>
          </a:prstGeom>
        </p:spPr>
        <p:txBody>
          <a:bodyPr vert="horz" wrap="square" lIns="0" tIns="12700" rIns="0" bIns="0" rtlCol="0">
            <a:spAutoFit/>
          </a:bodyPr>
          <a:lstStyle/>
          <a:p>
            <a:pPr marL="12065" marR="66675" algn="just">
              <a:lnSpc>
                <a:spcPct val="150000"/>
              </a:lnSpc>
              <a:spcBef>
                <a:spcPts val="100"/>
              </a:spcBef>
              <a:tabLst>
                <a:tab pos="228600" algn="l"/>
                <a:tab pos="229235" algn="l"/>
              </a:tabLst>
            </a:pPr>
            <a:r>
              <a:rPr lang="pl-PL" sz="900" spc="-20" dirty="0">
                <a:solidFill>
                  <a:srgbClr val="58595B"/>
                </a:solidFill>
                <a:latin typeface="Montserrat"/>
                <a:cs typeface="Montserrat"/>
              </a:rPr>
              <a:t>	Społeczna odpowiedzialność i utrzymywanie dobrych relacji </a:t>
            </a:r>
            <a:br>
              <a:rPr lang="pl-PL" sz="900" spc="-20" dirty="0">
                <a:solidFill>
                  <a:srgbClr val="58595B"/>
                </a:solidFill>
                <a:latin typeface="Montserrat"/>
                <a:cs typeface="Montserrat"/>
              </a:rPr>
            </a:br>
            <a:r>
              <a:rPr lang="pl-PL" sz="900" spc="-20" dirty="0">
                <a:solidFill>
                  <a:srgbClr val="58595B"/>
                </a:solidFill>
                <a:latin typeface="Montserrat"/>
                <a:cs typeface="Montserrat"/>
              </a:rPr>
              <a:t>z otoczeniem stanowi jeden z filarów tożsamości Banku Ochrony Środowiska S.A.. Bank jest świadomy, że odpowiedzialny biznes oznacza realne i wymierne zobowiązania wobec społeczeństwa i środowiska naturalnego, w tym także przestrzeganie obowiązujących standardów ładu korporacyjnego.</a:t>
            </a:r>
          </a:p>
          <a:p>
            <a:pPr marL="228600" marR="66675" lvl="2" indent="-216535" algn="just">
              <a:lnSpc>
                <a:spcPct val="150000"/>
              </a:lnSpc>
              <a:spcBef>
                <a:spcPts val="100"/>
              </a:spcBef>
              <a:buAutoNum type="arabicPeriod"/>
              <a:tabLst>
                <a:tab pos="228600" algn="l"/>
                <a:tab pos="229235" algn="l"/>
              </a:tabLst>
            </a:pPr>
            <a:endParaRPr lang="pl-PL" sz="900" spc="-20" dirty="0">
              <a:solidFill>
                <a:srgbClr val="58595B"/>
              </a:solidFill>
              <a:latin typeface="Montserrat"/>
              <a:cs typeface="Montserrat"/>
            </a:endParaRPr>
          </a:p>
          <a:p>
            <a:pPr marL="12065" marR="66675" lvl="2" algn="just">
              <a:lnSpc>
                <a:spcPct val="150000"/>
              </a:lnSpc>
              <a:spcBef>
                <a:spcPts val="100"/>
              </a:spcBef>
              <a:tabLst>
                <a:tab pos="228600" algn="l"/>
                <a:tab pos="229235" algn="l"/>
              </a:tabLst>
            </a:pPr>
            <a:r>
              <a:rPr lang="pl-PL" sz="900" spc="-20" dirty="0">
                <a:solidFill>
                  <a:srgbClr val="58595B"/>
                </a:solidFill>
                <a:latin typeface="Montserrat"/>
                <a:cs typeface="Montserrat"/>
              </a:rPr>
              <a:t>	BOŚ S.A. od ponad 30 lat nie tylko koncentruje się na zapewnieniu wysokiej jakości produktów finansowania przedsięwzięć proekologicznych, ale także kontynuuje misję bycia liderem zielonej zmiany w zakresie finansowania przedsięwzięć proekologicznych, przy jednoczesnym zachowaniu standardów obowiązujących instytucję zaufania publicznego.</a:t>
            </a:r>
            <a:endParaRPr sz="900" dirty="0">
              <a:latin typeface="Montserrat Light"/>
              <a:cs typeface="Montserrat Light"/>
            </a:endParaRPr>
          </a:p>
        </p:txBody>
      </p:sp>
      <p:sp>
        <p:nvSpPr>
          <p:cNvPr id="10" name="object 10"/>
          <p:cNvSpPr txBox="1"/>
          <p:nvPr/>
        </p:nvSpPr>
        <p:spPr>
          <a:xfrm>
            <a:off x="6607757" y="1278866"/>
            <a:ext cx="2260917" cy="39498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sz="1200" b="1" spc="-50" dirty="0">
                <a:solidFill>
                  <a:srgbClr val="006647"/>
                </a:solidFill>
                <a:latin typeface="Arial"/>
                <a:cs typeface="Arial"/>
              </a:rPr>
              <a:t>2</a:t>
            </a:r>
            <a:endParaRPr lang="pl-PL" sz="1200" b="1" spc="-50" dirty="0">
              <a:solidFill>
                <a:srgbClr val="006647"/>
              </a:solidFill>
              <a:latin typeface="Arial"/>
              <a:cs typeface="Arial"/>
            </a:endParaRPr>
          </a:p>
          <a:p>
            <a:pPr marL="12700" algn="ctr">
              <a:lnSpc>
                <a:spcPct val="100000"/>
              </a:lnSpc>
              <a:spcBef>
                <a:spcPts val="100"/>
              </a:spcBef>
            </a:pPr>
            <a:r>
              <a:rPr lang="pl-PL" sz="1200" b="1" spc="-50" dirty="0">
                <a:solidFill>
                  <a:srgbClr val="006647"/>
                </a:solidFill>
                <a:latin typeface="Arial"/>
                <a:cs typeface="Arial"/>
              </a:rPr>
              <a:t>Cele Deklaracji</a:t>
            </a:r>
            <a:endParaRPr sz="1200" dirty="0">
              <a:latin typeface="Arial"/>
              <a:cs typeface="Arial"/>
            </a:endParaRPr>
          </a:p>
        </p:txBody>
      </p:sp>
      <p:sp>
        <p:nvSpPr>
          <p:cNvPr id="11" name="object 11"/>
          <p:cNvSpPr txBox="1"/>
          <p:nvPr/>
        </p:nvSpPr>
        <p:spPr>
          <a:xfrm>
            <a:off x="5711613" y="1869814"/>
            <a:ext cx="4053204" cy="1507785"/>
          </a:xfrm>
          <a:prstGeom prst="rect">
            <a:avLst/>
          </a:prstGeom>
        </p:spPr>
        <p:txBody>
          <a:bodyPr vert="horz" wrap="square" lIns="0" tIns="12700" rIns="0" bIns="0" rtlCol="0">
            <a:spAutoFit/>
          </a:bodyPr>
          <a:lstStyle/>
          <a:p>
            <a:pPr marL="228600" marR="5080" indent="-216535" algn="just">
              <a:lnSpc>
                <a:spcPct val="150000"/>
              </a:lnSpc>
              <a:spcBef>
                <a:spcPts val="100"/>
              </a:spcBef>
              <a:tabLst>
                <a:tab pos="228600" algn="l"/>
              </a:tabLst>
            </a:pPr>
            <a:r>
              <a:rPr sz="900" spc="-25" dirty="0">
                <a:solidFill>
                  <a:srgbClr val="58595B"/>
                </a:solidFill>
                <a:latin typeface="Montserrat"/>
                <a:cs typeface="Montserrat"/>
              </a:rPr>
              <a:t>1.</a:t>
            </a:r>
            <a:r>
              <a:rPr lang="pl-PL" sz="900" spc="-25" dirty="0">
                <a:solidFill>
                  <a:srgbClr val="58595B"/>
                </a:solidFill>
                <a:latin typeface="Montserrat"/>
                <a:cs typeface="Montserrat"/>
              </a:rPr>
              <a:t>  </a:t>
            </a:r>
            <a:r>
              <a:rPr lang="pl-PL" sz="900" spc="-10" dirty="0">
                <a:solidFill>
                  <a:srgbClr val="58595B"/>
                </a:solidFill>
                <a:latin typeface="Montserrat"/>
                <a:cs typeface="Montserrat"/>
              </a:rPr>
              <a:t>Celem Deklaracji jest:</a:t>
            </a:r>
          </a:p>
          <a:p>
            <a:pPr marL="228600" marR="5080" indent="-216535" algn="just">
              <a:lnSpc>
                <a:spcPct val="150000"/>
              </a:lnSpc>
              <a:spcBef>
                <a:spcPts val="100"/>
              </a:spcBef>
              <a:tabLst>
                <a:tab pos="228600" algn="l"/>
              </a:tabLst>
            </a:pPr>
            <a:r>
              <a:rPr lang="pl-PL" sz="900" spc="-10" dirty="0">
                <a:solidFill>
                  <a:srgbClr val="58595B"/>
                </a:solidFill>
                <a:latin typeface="Montserrat"/>
                <a:cs typeface="Montserrat"/>
              </a:rPr>
              <a:t>	1) określenie odpowiedzialności Banku za wpływ podejmowanych </a:t>
            </a:r>
          </a:p>
          <a:p>
            <a:pPr marL="228600" marR="5080" indent="-216535" algn="just">
              <a:lnSpc>
                <a:spcPct val="150000"/>
              </a:lnSpc>
              <a:spcBef>
                <a:spcPts val="100"/>
              </a:spcBef>
              <a:tabLst>
                <a:tab pos="228600" algn="l"/>
              </a:tabLst>
            </a:pPr>
            <a:r>
              <a:rPr lang="pl-PL" sz="900" spc="-10" dirty="0">
                <a:solidFill>
                  <a:srgbClr val="58595B"/>
                </a:solidFill>
                <a:latin typeface="Montserrat"/>
                <a:cs typeface="Montserrat"/>
              </a:rPr>
              <a:t>            decyzji i działań na społeczeństwo i środowisko;</a:t>
            </a:r>
          </a:p>
          <a:p>
            <a:pPr marL="228600" marR="5080" indent="-216535" algn="just">
              <a:lnSpc>
                <a:spcPct val="150000"/>
              </a:lnSpc>
              <a:spcBef>
                <a:spcPts val="100"/>
              </a:spcBef>
              <a:tabLst>
                <a:tab pos="228600" algn="l"/>
              </a:tabLst>
            </a:pPr>
            <a:r>
              <a:rPr lang="pl-PL" sz="900" spc="-10" dirty="0">
                <a:solidFill>
                  <a:srgbClr val="58595B"/>
                </a:solidFill>
                <a:latin typeface="Montserrat"/>
                <a:cs typeface="Montserrat"/>
              </a:rPr>
              <a:t>	2) zapewnienie przejrzystych i etycznych zasad postępowania </a:t>
            </a:r>
            <a:br>
              <a:rPr lang="pl-PL" sz="900" spc="-10" dirty="0">
                <a:solidFill>
                  <a:srgbClr val="58595B"/>
                </a:solidFill>
                <a:latin typeface="Montserrat"/>
                <a:cs typeface="Montserrat"/>
              </a:rPr>
            </a:br>
            <a:r>
              <a:rPr lang="pl-PL" sz="900" spc="-10" dirty="0">
                <a:solidFill>
                  <a:srgbClr val="58595B"/>
                </a:solidFill>
                <a:latin typeface="Montserrat"/>
                <a:cs typeface="Montserrat"/>
              </a:rPr>
              <a:t>      w  zakresie oddziaływania na otoczenie, co przyczyni się do    </a:t>
            </a:r>
          </a:p>
          <a:p>
            <a:pPr marL="228600" marR="5080" indent="-216535" algn="just">
              <a:lnSpc>
                <a:spcPct val="150000"/>
              </a:lnSpc>
              <a:spcBef>
                <a:spcPts val="100"/>
              </a:spcBef>
              <a:tabLst>
                <a:tab pos="228600" algn="l"/>
              </a:tabLst>
            </a:pPr>
            <a:r>
              <a:rPr lang="pl-PL" sz="900" spc="-10" dirty="0">
                <a:solidFill>
                  <a:srgbClr val="58595B"/>
                </a:solidFill>
                <a:latin typeface="Montserrat"/>
                <a:cs typeface="Montserrat"/>
              </a:rPr>
              <a:t>              realizacji  celów zrównoważonego rozwoju, m.in. dzięki </a:t>
            </a:r>
          </a:p>
          <a:p>
            <a:pPr marL="228600" marR="5080" indent="-216535" algn="just">
              <a:lnSpc>
                <a:spcPct val="150000"/>
              </a:lnSpc>
              <a:spcBef>
                <a:spcPts val="100"/>
              </a:spcBef>
              <a:tabLst>
                <a:tab pos="228600" algn="l"/>
              </a:tabLst>
            </a:pPr>
            <a:r>
              <a:rPr lang="pl-PL" sz="900" spc="-10" dirty="0">
                <a:solidFill>
                  <a:srgbClr val="58595B"/>
                </a:solidFill>
                <a:latin typeface="Montserrat"/>
                <a:cs typeface="Montserrat"/>
              </a:rPr>
              <a:t>              uwzględnieniu  oczekiwań Interesariuszy.</a:t>
            </a:r>
            <a:endParaRPr sz="900" dirty="0">
              <a:latin typeface="Montserrat"/>
              <a:cs typeface="Montserrat"/>
            </a:endParaRPr>
          </a:p>
        </p:txBody>
      </p:sp>
      <p:pic>
        <p:nvPicPr>
          <p:cNvPr id="14" name="object 14"/>
          <p:cNvPicPr/>
          <p:nvPr/>
        </p:nvPicPr>
        <p:blipFill>
          <a:blip r:embed="rId2" cstate="print"/>
          <a:stretch>
            <a:fillRect/>
          </a:stretch>
        </p:blipFill>
        <p:spPr>
          <a:xfrm>
            <a:off x="10227767" y="3596779"/>
            <a:ext cx="464235" cy="366458"/>
          </a:xfrm>
          <a:prstGeom prst="rect">
            <a:avLst/>
          </a:prstGeom>
        </p:spPr>
      </p:pic>
      <p:sp>
        <p:nvSpPr>
          <p:cNvPr id="15" name="object 15"/>
          <p:cNvSpPr txBox="1"/>
          <p:nvPr/>
        </p:nvSpPr>
        <p:spPr>
          <a:xfrm>
            <a:off x="10348541" y="3695214"/>
            <a:ext cx="98425" cy="177800"/>
          </a:xfrm>
          <a:prstGeom prst="rect">
            <a:avLst/>
          </a:prstGeom>
        </p:spPr>
        <p:txBody>
          <a:bodyPr vert="horz" wrap="square" lIns="0" tIns="12700" rIns="0" bIns="0" rtlCol="0">
            <a:spAutoFit/>
          </a:bodyPr>
          <a:lstStyle/>
          <a:p>
            <a:pPr marL="12700">
              <a:lnSpc>
                <a:spcPct val="100000"/>
              </a:lnSpc>
              <a:spcBef>
                <a:spcPts val="100"/>
              </a:spcBef>
            </a:pPr>
            <a:r>
              <a:rPr sz="1000" b="0" dirty="0">
                <a:solidFill>
                  <a:srgbClr val="FFFFFF"/>
                </a:solidFill>
                <a:latin typeface="Montserrat Medium"/>
                <a:cs typeface="Montserrat Medium"/>
              </a:rPr>
              <a:t>3</a:t>
            </a:r>
            <a:endParaRPr sz="1000">
              <a:latin typeface="Montserrat Medium"/>
              <a:cs typeface="Montserrat Medium"/>
            </a:endParaRPr>
          </a:p>
        </p:txBody>
      </p:sp>
      <p:sp>
        <p:nvSpPr>
          <p:cNvPr id="17" name="object 10">
            <a:extLst>
              <a:ext uri="{FF2B5EF4-FFF2-40B4-BE49-F238E27FC236}">
                <a16:creationId xmlns:a16="http://schemas.microsoft.com/office/drawing/2014/main" id="{8A2654EB-17F6-76D0-FE88-44AC94A11419}"/>
              </a:ext>
            </a:extLst>
          </p:cNvPr>
          <p:cNvSpPr txBox="1"/>
          <p:nvPr/>
        </p:nvSpPr>
        <p:spPr>
          <a:xfrm>
            <a:off x="2086123" y="4592766"/>
            <a:ext cx="1904999" cy="39498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lang="pl-PL" sz="1200" b="1" spc="-25" dirty="0">
                <a:solidFill>
                  <a:srgbClr val="006647"/>
                </a:solidFill>
                <a:latin typeface="Arial"/>
                <a:cs typeface="Arial"/>
              </a:rPr>
              <a:t>1</a:t>
            </a:r>
          </a:p>
          <a:p>
            <a:pPr marL="12700" algn="ctr">
              <a:lnSpc>
                <a:spcPct val="100000"/>
              </a:lnSpc>
              <a:spcBef>
                <a:spcPts val="100"/>
              </a:spcBef>
            </a:pPr>
            <a:r>
              <a:rPr lang="pl-PL" sz="1200" b="1" spc="-25" dirty="0">
                <a:solidFill>
                  <a:srgbClr val="006647"/>
                </a:solidFill>
                <a:latin typeface="Arial"/>
                <a:cs typeface="Arial"/>
              </a:rPr>
              <a:t>Postanowienia ogólne</a:t>
            </a:r>
            <a:endParaRPr sz="1200" dirty="0">
              <a:latin typeface="Arial"/>
              <a:cs typeface="Arial"/>
            </a:endParaRPr>
          </a:p>
        </p:txBody>
      </p:sp>
      <p:sp>
        <p:nvSpPr>
          <p:cNvPr id="19" name="object 9">
            <a:extLst>
              <a:ext uri="{FF2B5EF4-FFF2-40B4-BE49-F238E27FC236}">
                <a16:creationId xmlns:a16="http://schemas.microsoft.com/office/drawing/2014/main" id="{0E1768E2-050B-8181-4BB0-C91082F7A7D0}"/>
              </a:ext>
            </a:extLst>
          </p:cNvPr>
          <p:cNvSpPr txBox="1"/>
          <p:nvPr/>
        </p:nvSpPr>
        <p:spPr>
          <a:xfrm>
            <a:off x="967254" y="5153923"/>
            <a:ext cx="4145279" cy="1689886"/>
          </a:xfrm>
          <a:prstGeom prst="rect">
            <a:avLst/>
          </a:prstGeom>
        </p:spPr>
        <p:txBody>
          <a:bodyPr vert="horz" wrap="square" lIns="0" tIns="12700" rIns="0" bIns="0" rtlCol="0">
            <a:spAutoFit/>
          </a:bodyPr>
          <a:lstStyle/>
          <a:p>
            <a:pPr marL="228600" marR="5080" indent="-216535" algn="just">
              <a:lnSpc>
                <a:spcPct val="150000"/>
              </a:lnSpc>
              <a:spcBef>
                <a:spcPts val="100"/>
              </a:spcBef>
            </a:pPr>
            <a:r>
              <a:rPr lang="pl-PL" sz="900" dirty="0">
                <a:solidFill>
                  <a:srgbClr val="58595B"/>
                </a:solidFill>
                <a:latin typeface="Montserrat"/>
                <a:cs typeface="Montserrat"/>
              </a:rPr>
              <a:t>Dla potrzeb niniejszej „Deklaracji budowania relacji z otoczeniem społecznym oraz minimalizowania negatywnego wpływu na społeczeństwo w Banku Ochrony Środowiska S.A.”, zwanej dalej „Deklaracją”, wprowadza się następujące definicje:</a:t>
            </a:r>
          </a:p>
          <a:p>
            <a:pPr marL="228600" marR="5080" indent="-216535" algn="just">
              <a:lnSpc>
                <a:spcPct val="150000"/>
              </a:lnSpc>
              <a:spcBef>
                <a:spcPts val="100"/>
              </a:spcBef>
            </a:pPr>
            <a:r>
              <a:rPr lang="pl-PL" sz="900" dirty="0">
                <a:solidFill>
                  <a:srgbClr val="58595B"/>
                </a:solidFill>
                <a:latin typeface="Montserrat"/>
                <a:cs typeface="Montserrat"/>
              </a:rPr>
              <a:t>1) Bank, Spółka, BOŚ S.A. – Bank Ochrony Środowiska S.A.;</a:t>
            </a:r>
          </a:p>
          <a:p>
            <a:pPr marL="228600" marR="5080" indent="-216535" algn="just">
              <a:lnSpc>
                <a:spcPct val="150000"/>
              </a:lnSpc>
              <a:spcBef>
                <a:spcPts val="100"/>
              </a:spcBef>
            </a:pPr>
            <a:r>
              <a:rPr lang="pl-PL" sz="900" dirty="0">
                <a:solidFill>
                  <a:srgbClr val="58595B"/>
                </a:solidFill>
                <a:latin typeface="Montserrat"/>
                <a:cs typeface="Montserrat"/>
              </a:rPr>
              <a:t>2) Zarząd – Zarząd Banku Ochrony Środowiska S.A.;</a:t>
            </a:r>
          </a:p>
          <a:p>
            <a:pPr marL="228600" marR="5080" indent="-216535" algn="just">
              <a:lnSpc>
                <a:spcPct val="150000"/>
              </a:lnSpc>
              <a:spcBef>
                <a:spcPts val="100"/>
              </a:spcBef>
            </a:pPr>
            <a:r>
              <a:rPr lang="pl-PL" sz="900" dirty="0">
                <a:solidFill>
                  <a:srgbClr val="58595B"/>
                </a:solidFill>
                <a:latin typeface="Montserrat"/>
                <a:cs typeface="Montserrat"/>
              </a:rPr>
              <a:t>3) Interesariusze – podmioty mogące wpływać na działania Banku oraz pozostające pod wpływem jego działalności;</a:t>
            </a:r>
            <a:endParaRPr sz="900" dirty="0">
              <a:latin typeface="Montserrat"/>
              <a:cs typeface="Montserrat"/>
            </a:endParaRPr>
          </a:p>
        </p:txBody>
      </p:sp>
      <p:sp>
        <p:nvSpPr>
          <p:cNvPr id="20" name="object 10">
            <a:extLst>
              <a:ext uri="{FF2B5EF4-FFF2-40B4-BE49-F238E27FC236}">
                <a16:creationId xmlns:a16="http://schemas.microsoft.com/office/drawing/2014/main" id="{9E7AE308-E111-B19B-41D6-AB8179B578E9}"/>
              </a:ext>
            </a:extLst>
          </p:cNvPr>
          <p:cNvSpPr txBox="1"/>
          <p:nvPr/>
        </p:nvSpPr>
        <p:spPr>
          <a:xfrm>
            <a:off x="5711613" y="3568257"/>
            <a:ext cx="4053204" cy="579646"/>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lang="pl-PL" sz="1200" b="1" spc="-50" dirty="0">
                <a:solidFill>
                  <a:srgbClr val="006647"/>
                </a:solidFill>
                <a:latin typeface="Arial"/>
                <a:cs typeface="Arial"/>
              </a:rPr>
              <a:t>3</a:t>
            </a:r>
          </a:p>
          <a:p>
            <a:pPr marL="12700" algn="ctr">
              <a:lnSpc>
                <a:spcPct val="100000"/>
              </a:lnSpc>
              <a:spcBef>
                <a:spcPts val="100"/>
              </a:spcBef>
            </a:pPr>
            <a:r>
              <a:rPr lang="pl-PL" sz="1200" b="1" spc="-50" dirty="0">
                <a:solidFill>
                  <a:srgbClr val="006647"/>
                </a:solidFill>
                <a:latin typeface="Arial"/>
                <a:cs typeface="Arial"/>
              </a:rPr>
              <a:t>Zobowiązanie Banku do przestrzegania najwyższych standardów zrównoważonego rozwoju</a:t>
            </a:r>
            <a:endParaRPr sz="1200" dirty="0">
              <a:latin typeface="Arial"/>
              <a:cs typeface="Arial"/>
            </a:endParaRPr>
          </a:p>
        </p:txBody>
      </p:sp>
      <p:sp>
        <p:nvSpPr>
          <p:cNvPr id="21" name="object 11">
            <a:extLst>
              <a:ext uri="{FF2B5EF4-FFF2-40B4-BE49-F238E27FC236}">
                <a16:creationId xmlns:a16="http://schemas.microsoft.com/office/drawing/2014/main" id="{21F66529-A947-A678-D154-EABBFD731048}"/>
              </a:ext>
            </a:extLst>
          </p:cNvPr>
          <p:cNvSpPr txBox="1"/>
          <p:nvPr/>
        </p:nvSpPr>
        <p:spPr>
          <a:xfrm>
            <a:off x="5672942" y="4352617"/>
            <a:ext cx="4053204" cy="2715808"/>
          </a:xfrm>
          <a:prstGeom prst="rect">
            <a:avLst/>
          </a:prstGeom>
        </p:spPr>
        <p:txBody>
          <a:bodyPr vert="horz" wrap="square" lIns="0" tIns="12700" rIns="0" bIns="0" rtlCol="0">
            <a:spAutoFit/>
          </a:bodyPr>
          <a:lstStyle/>
          <a:p>
            <a:pPr marL="240665" marR="5080" indent="-228600" algn="just">
              <a:lnSpc>
                <a:spcPct val="150000"/>
              </a:lnSpc>
              <a:spcBef>
                <a:spcPts val="100"/>
              </a:spcBef>
              <a:buAutoNum type="arabicPeriod"/>
              <a:tabLst>
                <a:tab pos="228600" algn="l"/>
              </a:tabLst>
            </a:pPr>
            <a:r>
              <a:rPr lang="pl-PL" sz="900" spc="-25" dirty="0">
                <a:solidFill>
                  <a:srgbClr val="58595B"/>
                </a:solidFill>
                <a:latin typeface="Montserrat"/>
                <a:cs typeface="Montserrat"/>
              </a:rPr>
              <a:t>Działalność Banku jest zgodna z obowiązującymi praktykami zrównoważonego rozwoju, zakładającymi świadome i odpowiednio ukształtowane relacje między wzrostem gospodarczym, dbałością o środowisko naturalne oraz zdrowiem człowieka.</a:t>
            </a:r>
          </a:p>
          <a:p>
            <a:pPr marL="240665" marR="5080" indent="-228600" algn="just">
              <a:lnSpc>
                <a:spcPct val="150000"/>
              </a:lnSpc>
              <a:spcBef>
                <a:spcPts val="100"/>
              </a:spcBef>
              <a:buAutoNum type="arabicPeriod"/>
              <a:tabLst>
                <a:tab pos="228600" algn="l"/>
              </a:tabLst>
            </a:pPr>
            <a:r>
              <a:rPr lang="pl-PL" sz="900" spc="-25" dirty="0">
                <a:solidFill>
                  <a:srgbClr val="58595B"/>
                </a:solidFill>
                <a:latin typeface="Montserrat"/>
                <a:cs typeface="Montserrat"/>
              </a:rPr>
              <a:t> Bank realizuje działania w zgodzie z ideą zrównoważonego rozwoju na podstawie Strategii ESG, która wyznacza cele Banku w obszarach ochrony środowiska, troski o społeczeństwo oraz ładu korporacyjnego.</a:t>
            </a:r>
          </a:p>
          <a:p>
            <a:pPr marL="228600" marR="5080" indent="-216535" algn="just">
              <a:lnSpc>
                <a:spcPct val="150000"/>
              </a:lnSpc>
              <a:spcBef>
                <a:spcPts val="100"/>
              </a:spcBef>
              <a:tabLst>
                <a:tab pos="228600" algn="l"/>
              </a:tabLst>
            </a:pPr>
            <a:r>
              <a:rPr lang="pl-PL" sz="900" spc="-25" dirty="0">
                <a:solidFill>
                  <a:srgbClr val="58595B"/>
                </a:solidFill>
                <a:latin typeface="Montserrat"/>
                <a:cs typeface="Montserrat"/>
              </a:rPr>
              <a:t>3.  Wszystkie produkty oferowane przez Bank są zgodne z prawem </a:t>
            </a:r>
            <a:br>
              <a:rPr lang="pl-PL" sz="900" spc="-25" dirty="0">
                <a:solidFill>
                  <a:srgbClr val="58595B"/>
                </a:solidFill>
                <a:latin typeface="Montserrat"/>
                <a:cs typeface="Montserrat"/>
              </a:rPr>
            </a:br>
            <a:r>
              <a:rPr lang="pl-PL" sz="900" spc="-25" dirty="0">
                <a:solidFill>
                  <a:srgbClr val="58595B"/>
                </a:solidFill>
                <a:latin typeface="Montserrat"/>
                <a:cs typeface="Montserrat"/>
              </a:rPr>
              <a:t>i rekomendacjami wydawanymi przez organy nadzorujące działalność Banku, praktykami branżowymi oraz wewnętrznymi przepisami </a:t>
            </a:r>
            <a:br>
              <a:rPr lang="pl-PL" sz="900" spc="-25" dirty="0">
                <a:solidFill>
                  <a:srgbClr val="58595B"/>
                </a:solidFill>
                <a:latin typeface="Montserrat"/>
                <a:cs typeface="Montserrat"/>
              </a:rPr>
            </a:br>
            <a:r>
              <a:rPr lang="pl-PL" sz="900" spc="-25" dirty="0">
                <a:solidFill>
                  <a:srgbClr val="58595B"/>
                </a:solidFill>
                <a:latin typeface="Montserrat"/>
                <a:cs typeface="Montserrat"/>
              </a:rPr>
              <a:t>i oczekiwaniami Banku. Spółka dąży, by produkty były w jak największym stopniu dostosowane do potrzeb i interesów klientów oraz nie wywierały na nich negatywnego wpływu.</a:t>
            </a:r>
            <a:endParaRPr lang="pl-PL" sz="900" dirty="0">
              <a:latin typeface="Montserrat"/>
              <a:cs typeface="Montserrat"/>
            </a:endParaRPr>
          </a:p>
        </p:txBody>
      </p:sp>
      <p:sp>
        <p:nvSpPr>
          <p:cNvPr id="22" name="object 7">
            <a:extLst>
              <a:ext uri="{FF2B5EF4-FFF2-40B4-BE49-F238E27FC236}">
                <a16:creationId xmlns:a16="http://schemas.microsoft.com/office/drawing/2014/main" id="{C5FB6CE6-963B-AC6D-BF9F-97319D761827}"/>
              </a:ext>
            </a:extLst>
          </p:cNvPr>
          <p:cNvSpPr txBox="1"/>
          <p:nvPr/>
        </p:nvSpPr>
        <p:spPr>
          <a:xfrm>
            <a:off x="6405880" y="176154"/>
            <a:ext cx="3968597" cy="380873"/>
          </a:xfrm>
          <a:prstGeom prst="rect">
            <a:avLst/>
          </a:prstGeom>
        </p:spPr>
        <p:txBody>
          <a:bodyPr vert="horz" wrap="square" lIns="0" tIns="72390" rIns="0" bIns="0" rtlCol="0">
            <a:spAutoFit/>
          </a:bodyPr>
          <a:lstStyle/>
          <a:p>
            <a:pPr marL="12700" algn="l">
              <a:spcBef>
                <a:spcPts val="135"/>
              </a:spcBef>
            </a:pPr>
            <a:r>
              <a:rPr lang="pl-PL" sz="1000" b="1" spc="-25" dirty="0">
                <a:solidFill>
                  <a:srgbClr val="006647"/>
                </a:solidFill>
                <a:latin typeface="Montserrat"/>
                <a:cs typeface="Montserrat"/>
              </a:rPr>
              <a:t>Deklaracja budowania relacji z otoczeniem społecznym oraz minimalizowania negatywnego wpływu na społeczeństwo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952865" cy="7556500"/>
          </a:xfrm>
          <a:custGeom>
            <a:avLst/>
            <a:gdLst/>
            <a:ahLst/>
            <a:cxnLst/>
            <a:rect l="l" t="t" r="r" b="b"/>
            <a:pathLst>
              <a:path w="8952865" h="7556500">
                <a:moveTo>
                  <a:pt x="6749151" y="0"/>
                </a:moveTo>
                <a:lnTo>
                  <a:pt x="0" y="0"/>
                </a:lnTo>
                <a:lnTo>
                  <a:pt x="0" y="7556500"/>
                </a:lnTo>
                <a:lnTo>
                  <a:pt x="8120836" y="7556500"/>
                </a:lnTo>
                <a:lnTo>
                  <a:pt x="8143987" y="7518400"/>
                </a:lnTo>
                <a:lnTo>
                  <a:pt x="8166846" y="7480300"/>
                </a:lnTo>
                <a:lnTo>
                  <a:pt x="8174368" y="7467600"/>
                </a:lnTo>
                <a:lnTo>
                  <a:pt x="2995964" y="7467600"/>
                </a:lnTo>
                <a:lnTo>
                  <a:pt x="2948021" y="7454900"/>
                </a:lnTo>
                <a:lnTo>
                  <a:pt x="2852773" y="7454900"/>
                </a:lnTo>
                <a:lnTo>
                  <a:pt x="2805480" y="7442200"/>
                </a:lnTo>
                <a:lnTo>
                  <a:pt x="2758417" y="7442200"/>
                </a:lnTo>
                <a:lnTo>
                  <a:pt x="2711589" y="7429500"/>
                </a:lnTo>
                <a:lnTo>
                  <a:pt x="2665003" y="7429500"/>
                </a:lnTo>
                <a:lnTo>
                  <a:pt x="2572579" y="7404100"/>
                </a:lnTo>
                <a:lnTo>
                  <a:pt x="2526754" y="7404100"/>
                </a:lnTo>
                <a:lnTo>
                  <a:pt x="2170254" y="7302500"/>
                </a:lnTo>
                <a:lnTo>
                  <a:pt x="2127047" y="7277100"/>
                </a:lnTo>
                <a:lnTo>
                  <a:pt x="2041603" y="7251700"/>
                </a:lnTo>
                <a:lnTo>
                  <a:pt x="1999380" y="7226300"/>
                </a:lnTo>
                <a:lnTo>
                  <a:pt x="1915958" y="7200900"/>
                </a:lnTo>
                <a:lnTo>
                  <a:pt x="1833947" y="7150100"/>
                </a:lnTo>
                <a:lnTo>
                  <a:pt x="1793486" y="7137400"/>
                </a:lnTo>
                <a:lnTo>
                  <a:pt x="1713682" y="7086600"/>
                </a:lnTo>
                <a:lnTo>
                  <a:pt x="1674352" y="7073900"/>
                </a:lnTo>
                <a:lnTo>
                  <a:pt x="1596867" y="7023100"/>
                </a:lnTo>
                <a:lnTo>
                  <a:pt x="1520989" y="6972300"/>
                </a:lnTo>
                <a:lnTo>
                  <a:pt x="1446768" y="6921500"/>
                </a:lnTo>
                <a:lnTo>
                  <a:pt x="1374253" y="6870700"/>
                </a:lnTo>
                <a:lnTo>
                  <a:pt x="1338650" y="6832600"/>
                </a:lnTo>
                <a:lnTo>
                  <a:pt x="1268787" y="6781800"/>
                </a:lnTo>
                <a:lnTo>
                  <a:pt x="1234538" y="6756400"/>
                </a:lnTo>
                <a:lnTo>
                  <a:pt x="1200752" y="6718300"/>
                </a:lnTo>
                <a:lnTo>
                  <a:pt x="1167436" y="6692900"/>
                </a:lnTo>
                <a:lnTo>
                  <a:pt x="1134596" y="6654800"/>
                </a:lnTo>
                <a:lnTo>
                  <a:pt x="1102238" y="6629400"/>
                </a:lnTo>
                <a:lnTo>
                  <a:pt x="1070368" y="6604000"/>
                </a:lnTo>
                <a:lnTo>
                  <a:pt x="1038993" y="6565900"/>
                </a:lnTo>
                <a:lnTo>
                  <a:pt x="1008118" y="6527800"/>
                </a:lnTo>
                <a:lnTo>
                  <a:pt x="977749" y="6502400"/>
                </a:lnTo>
                <a:lnTo>
                  <a:pt x="947893" y="6464300"/>
                </a:lnTo>
                <a:lnTo>
                  <a:pt x="918557" y="6426200"/>
                </a:lnTo>
                <a:lnTo>
                  <a:pt x="889745" y="6400800"/>
                </a:lnTo>
                <a:lnTo>
                  <a:pt x="861465" y="6362700"/>
                </a:lnTo>
                <a:lnTo>
                  <a:pt x="833722" y="6324600"/>
                </a:lnTo>
                <a:lnTo>
                  <a:pt x="806523" y="6286500"/>
                </a:lnTo>
                <a:lnTo>
                  <a:pt x="779874" y="6248400"/>
                </a:lnTo>
                <a:lnTo>
                  <a:pt x="753781" y="6210300"/>
                </a:lnTo>
                <a:lnTo>
                  <a:pt x="728249" y="6184900"/>
                </a:lnTo>
                <a:lnTo>
                  <a:pt x="703287" y="6146800"/>
                </a:lnTo>
                <a:lnTo>
                  <a:pt x="678898" y="6108700"/>
                </a:lnTo>
                <a:lnTo>
                  <a:pt x="655091" y="6070600"/>
                </a:lnTo>
                <a:lnTo>
                  <a:pt x="631870" y="6019800"/>
                </a:lnTo>
                <a:lnTo>
                  <a:pt x="609242" y="5981700"/>
                </a:lnTo>
                <a:lnTo>
                  <a:pt x="587213" y="5943600"/>
                </a:lnTo>
                <a:lnTo>
                  <a:pt x="565789" y="5905500"/>
                </a:lnTo>
                <a:lnTo>
                  <a:pt x="544977" y="5867400"/>
                </a:lnTo>
                <a:lnTo>
                  <a:pt x="524783" y="5829300"/>
                </a:lnTo>
                <a:lnTo>
                  <a:pt x="505212" y="5778500"/>
                </a:lnTo>
                <a:lnTo>
                  <a:pt x="486272" y="5740400"/>
                </a:lnTo>
                <a:lnTo>
                  <a:pt x="467967" y="5702300"/>
                </a:lnTo>
                <a:lnTo>
                  <a:pt x="450305" y="5664200"/>
                </a:lnTo>
                <a:lnTo>
                  <a:pt x="433291" y="5613400"/>
                </a:lnTo>
                <a:lnTo>
                  <a:pt x="416932" y="5575300"/>
                </a:lnTo>
                <a:lnTo>
                  <a:pt x="401234" y="5524500"/>
                </a:lnTo>
                <a:lnTo>
                  <a:pt x="386202" y="5486400"/>
                </a:lnTo>
                <a:lnTo>
                  <a:pt x="371844" y="5448300"/>
                </a:lnTo>
                <a:lnTo>
                  <a:pt x="358165" y="5397500"/>
                </a:lnTo>
                <a:lnTo>
                  <a:pt x="345172" y="5359400"/>
                </a:lnTo>
                <a:lnTo>
                  <a:pt x="332870" y="5308600"/>
                </a:lnTo>
                <a:lnTo>
                  <a:pt x="321266" y="5270500"/>
                </a:lnTo>
                <a:lnTo>
                  <a:pt x="310366" y="5219700"/>
                </a:lnTo>
                <a:lnTo>
                  <a:pt x="300176" y="5168900"/>
                </a:lnTo>
                <a:lnTo>
                  <a:pt x="290702" y="5130800"/>
                </a:lnTo>
                <a:lnTo>
                  <a:pt x="281951" y="5080000"/>
                </a:lnTo>
                <a:lnTo>
                  <a:pt x="273929" y="5029200"/>
                </a:lnTo>
                <a:lnTo>
                  <a:pt x="266641" y="4991100"/>
                </a:lnTo>
                <a:lnTo>
                  <a:pt x="260094" y="4940300"/>
                </a:lnTo>
                <a:lnTo>
                  <a:pt x="254294" y="4889500"/>
                </a:lnTo>
                <a:lnTo>
                  <a:pt x="249248" y="4851400"/>
                </a:lnTo>
                <a:lnTo>
                  <a:pt x="244961" y="4800600"/>
                </a:lnTo>
                <a:lnTo>
                  <a:pt x="241440" y="4749800"/>
                </a:lnTo>
                <a:lnTo>
                  <a:pt x="238690" y="4699000"/>
                </a:lnTo>
                <a:lnTo>
                  <a:pt x="236719" y="4660900"/>
                </a:lnTo>
                <a:lnTo>
                  <a:pt x="235531" y="4610100"/>
                </a:lnTo>
                <a:lnTo>
                  <a:pt x="235134" y="4559300"/>
                </a:lnTo>
                <a:lnTo>
                  <a:pt x="235531" y="4508500"/>
                </a:lnTo>
                <a:lnTo>
                  <a:pt x="236719" y="4457700"/>
                </a:lnTo>
                <a:lnTo>
                  <a:pt x="238690" y="4419600"/>
                </a:lnTo>
                <a:lnTo>
                  <a:pt x="241440" y="4368800"/>
                </a:lnTo>
                <a:lnTo>
                  <a:pt x="244961" y="4318000"/>
                </a:lnTo>
                <a:lnTo>
                  <a:pt x="249248" y="4267200"/>
                </a:lnTo>
                <a:lnTo>
                  <a:pt x="254294" y="4229100"/>
                </a:lnTo>
                <a:lnTo>
                  <a:pt x="260094" y="4178300"/>
                </a:lnTo>
                <a:lnTo>
                  <a:pt x="266641" y="4127500"/>
                </a:lnTo>
                <a:lnTo>
                  <a:pt x="273929" y="4089400"/>
                </a:lnTo>
                <a:lnTo>
                  <a:pt x="281951" y="4038600"/>
                </a:lnTo>
                <a:lnTo>
                  <a:pt x="290702" y="3987800"/>
                </a:lnTo>
                <a:lnTo>
                  <a:pt x="300176" y="3949700"/>
                </a:lnTo>
                <a:lnTo>
                  <a:pt x="310366" y="3898900"/>
                </a:lnTo>
                <a:lnTo>
                  <a:pt x="321266" y="3848100"/>
                </a:lnTo>
                <a:lnTo>
                  <a:pt x="332870" y="3810000"/>
                </a:lnTo>
                <a:lnTo>
                  <a:pt x="345172" y="3759200"/>
                </a:lnTo>
                <a:lnTo>
                  <a:pt x="358165" y="3721100"/>
                </a:lnTo>
                <a:lnTo>
                  <a:pt x="371844" y="3670300"/>
                </a:lnTo>
                <a:lnTo>
                  <a:pt x="386202" y="3632200"/>
                </a:lnTo>
                <a:lnTo>
                  <a:pt x="401234" y="3594100"/>
                </a:lnTo>
                <a:lnTo>
                  <a:pt x="416932" y="3543300"/>
                </a:lnTo>
                <a:lnTo>
                  <a:pt x="433291" y="3505200"/>
                </a:lnTo>
                <a:lnTo>
                  <a:pt x="450305" y="3454400"/>
                </a:lnTo>
                <a:lnTo>
                  <a:pt x="467967" y="3416300"/>
                </a:lnTo>
                <a:lnTo>
                  <a:pt x="486272" y="3378200"/>
                </a:lnTo>
                <a:lnTo>
                  <a:pt x="505212" y="3340100"/>
                </a:lnTo>
                <a:lnTo>
                  <a:pt x="524783" y="3289300"/>
                </a:lnTo>
                <a:lnTo>
                  <a:pt x="544977" y="3251200"/>
                </a:lnTo>
                <a:lnTo>
                  <a:pt x="565789" y="3213100"/>
                </a:lnTo>
                <a:lnTo>
                  <a:pt x="587213" y="3175000"/>
                </a:lnTo>
                <a:lnTo>
                  <a:pt x="609242" y="3136900"/>
                </a:lnTo>
                <a:lnTo>
                  <a:pt x="631870" y="3098800"/>
                </a:lnTo>
                <a:lnTo>
                  <a:pt x="655091" y="3048000"/>
                </a:lnTo>
                <a:lnTo>
                  <a:pt x="678898" y="3009900"/>
                </a:lnTo>
                <a:lnTo>
                  <a:pt x="703287" y="2971800"/>
                </a:lnTo>
                <a:lnTo>
                  <a:pt x="728249" y="2933700"/>
                </a:lnTo>
                <a:lnTo>
                  <a:pt x="753781" y="2895600"/>
                </a:lnTo>
                <a:lnTo>
                  <a:pt x="779874" y="2870200"/>
                </a:lnTo>
                <a:lnTo>
                  <a:pt x="806523" y="2832100"/>
                </a:lnTo>
                <a:lnTo>
                  <a:pt x="833722" y="2794000"/>
                </a:lnTo>
                <a:lnTo>
                  <a:pt x="861465" y="2755900"/>
                </a:lnTo>
                <a:lnTo>
                  <a:pt x="889745" y="2717800"/>
                </a:lnTo>
                <a:lnTo>
                  <a:pt x="918557" y="2692400"/>
                </a:lnTo>
                <a:lnTo>
                  <a:pt x="947893" y="2654300"/>
                </a:lnTo>
                <a:lnTo>
                  <a:pt x="977749" y="2616200"/>
                </a:lnTo>
                <a:lnTo>
                  <a:pt x="1008118" y="2590800"/>
                </a:lnTo>
                <a:lnTo>
                  <a:pt x="1038993" y="2552700"/>
                </a:lnTo>
                <a:lnTo>
                  <a:pt x="1070368" y="2514600"/>
                </a:lnTo>
                <a:lnTo>
                  <a:pt x="1102238" y="2489200"/>
                </a:lnTo>
                <a:lnTo>
                  <a:pt x="1134596" y="2451100"/>
                </a:lnTo>
                <a:lnTo>
                  <a:pt x="1167436" y="2425700"/>
                </a:lnTo>
                <a:lnTo>
                  <a:pt x="1200752" y="2400300"/>
                </a:lnTo>
                <a:lnTo>
                  <a:pt x="1234538" y="2362200"/>
                </a:lnTo>
                <a:lnTo>
                  <a:pt x="1303493" y="2311400"/>
                </a:lnTo>
                <a:lnTo>
                  <a:pt x="1338650" y="2273300"/>
                </a:lnTo>
                <a:lnTo>
                  <a:pt x="1410294" y="2222500"/>
                </a:lnTo>
                <a:lnTo>
                  <a:pt x="1483669" y="2171700"/>
                </a:lnTo>
                <a:lnTo>
                  <a:pt x="1558724" y="2120900"/>
                </a:lnTo>
                <a:lnTo>
                  <a:pt x="1635412" y="2070100"/>
                </a:lnTo>
                <a:lnTo>
                  <a:pt x="1674352" y="2044700"/>
                </a:lnTo>
                <a:lnTo>
                  <a:pt x="1713682" y="2032000"/>
                </a:lnTo>
                <a:lnTo>
                  <a:pt x="1793486" y="1981200"/>
                </a:lnTo>
                <a:lnTo>
                  <a:pt x="1833947" y="1968500"/>
                </a:lnTo>
                <a:lnTo>
                  <a:pt x="1915958" y="1917700"/>
                </a:lnTo>
                <a:lnTo>
                  <a:pt x="1999380" y="1892300"/>
                </a:lnTo>
                <a:lnTo>
                  <a:pt x="2041603" y="1866900"/>
                </a:lnTo>
                <a:lnTo>
                  <a:pt x="2084161" y="1854200"/>
                </a:lnTo>
                <a:lnTo>
                  <a:pt x="2127047" y="1828800"/>
                </a:lnTo>
                <a:lnTo>
                  <a:pt x="2526754" y="1714500"/>
                </a:lnTo>
                <a:lnTo>
                  <a:pt x="2572579" y="1714500"/>
                </a:lnTo>
                <a:lnTo>
                  <a:pt x="2665003" y="1689100"/>
                </a:lnTo>
                <a:lnTo>
                  <a:pt x="2711589" y="1689100"/>
                </a:lnTo>
                <a:lnTo>
                  <a:pt x="2758417" y="1676400"/>
                </a:lnTo>
                <a:lnTo>
                  <a:pt x="2805480" y="1676400"/>
                </a:lnTo>
                <a:lnTo>
                  <a:pt x="2852773" y="1663700"/>
                </a:lnTo>
                <a:lnTo>
                  <a:pt x="2948021" y="1663700"/>
                </a:lnTo>
                <a:lnTo>
                  <a:pt x="2995964" y="1651000"/>
                </a:lnTo>
                <a:lnTo>
                  <a:pt x="8174368" y="1651000"/>
                </a:lnTo>
                <a:lnTo>
                  <a:pt x="8166846" y="1638300"/>
                </a:lnTo>
                <a:lnTo>
                  <a:pt x="8143987" y="1600200"/>
                </a:lnTo>
                <a:lnTo>
                  <a:pt x="8120836" y="1562100"/>
                </a:lnTo>
                <a:lnTo>
                  <a:pt x="8097393" y="1524000"/>
                </a:lnTo>
                <a:lnTo>
                  <a:pt x="8073661" y="1485900"/>
                </a:lnTo>
                <a:lnTo>
                  <a:pt x="8049641" y="1447800"/>
                </a:lnTo>
                <a:lnTo>
                  <a:pt x="8025335" y="1409700"/>
                </a:lnTo>
                <a:lnTo>
                  <a:pt x="8000743" y="1371600"/>
                </a:lnTo>
                <a:lnTo>
                  <a:pt x="7975868" y="1333500"/>
                </a:lnTo>
                <a:lnTo>
                  <a:pt x="7950712" y="1295400"/>
                </a:lnTo>
                <a:lnTo>
                  <a:pt x="7925275" y="1257300"/>
                </a:lnTo>
                <a:lnTo>
                  <a:pt x="7899559" y="1219200"/>
                </a:lnTo>
                <a:lnTo>
                  <a:pt x="7873566" y="1181100"/>
                </a:lnTo>
                <a:lnTo>
                  <a:pt x="7847297" y="1143000"/>
                </a:lnTo>
                <a:lnTo>
                  <a:pt x="7820754" y="1117600"/>
                </a:lnTo>
                <a:lnTo>
                  <a:pt x="7793938" y="1079500"/>
                </a:lnTo>
                <a:lnTo>
                  <a:pt x="7766851" y="1041400"/>
                </a:lnTo>
                <a:lnTo>
                  <a:pt x="7739494" y="1003300"/>
                </a:lnTo>
                <a:lnTo>
                  <a:pt x="7711868" y="965200"/>
                </a:lnTo>
                <a:lnTo>
                  <a:pt x="7683977" y="939800"/>
                </a:lnTo>
                <a:lnTo>
                  <a:pt x="7655820" y="901700"/>
                </a:lnTo>
                <a:lnTo>
                  <a:pt x="7627399" y="863600"/>
                </a:lnTo>
                <a:lnTo>
                  <a:pt x="7598716" y="825500"/>
                </a:lnTo>
                <a:lnTo>
                  <a:pt x="7569773" y="800100"/>
                </a:lnTo>
                <a:lnTo>
                  <a:pt x="7540570" y="762000"/>
                </a:lnTo>
                <a:lnTo>
                  <a:pt x="7511110" y="723900"/>
                </a:lnTo>
                <a:lnTo>
                  <a:pt x="7481394" y="698500"/>
                </a:lnTo>
                <a:lnTo>
                  <a:pt x="7451423" y="660400"/>
                </a:lnTo>
                <a:lnTo>
                  <a:pt x="7421199" y="622300"/>
                </a:lnTo>
                <a:lnTo>
                  <a:pt x="7390724" y="596900"/>
                </a:lnTo>
                <a:lnTo>
                  <a:pt x="7359999" y="558800"/>
                </a:lnTo>
                <a:lnTo>
                  <a:pt x="7329025" y="533400"/>
                </a:lnTo>
                <a:lnTo>
                  <a:pt x="7297805" y="495300"/>
                </a:lnTo>
                <a:lnTo>
                  <a:pt x="7266338" y="469900"/>
                </a:lnTo>
                <a:lnTo>
                  <a:pt x="7234628" y="431800"/>
                </a:lnTo>
                <a:lnTo>
                  <a:pt x="7202676" y="406400"/>
                </a:lnTo>
                <a:lnTo>
                  <a:pt x="7170483" y="368300"/>
                </a:lnTo>
                <a:lnTo>
                  <a:pt x="7138050" y="342900"/>
                </a:lnTo>
                <a:lnTo>
                  <a:pt x="7105380" y="304800"/>
                </a:lnTo>
                <a:lnTo>
                  <a:pt x="7039331" y="254000"/>
                </a:lnTo>
                <a:lnTo>
                  <a:pt x="7005956" y="215900"/>
                </a:lnTo>
                <a:lnTo>
                  <a:pt x="6938513" y="165100"/>
                </a:lnTo>
                <a:lnTo>
                  <a:pt x="6904447" y="127000"/>
                </a:lnTo>
                <a:lnTo>
                  <a:pt x="6835636" y="76200"/>
                </a:lnTo>
                <a:lnTo>
                  <a:pt x="6800893" y="38100"/>
                </a:lnTo>
                <a:lnTo>
                  <a:pt x="6765928" y="12700"/>
                </a:lnTo>
                <a:lnTo>
                  <a:pt x="6749151" y="0"/>
                </a:lnTo>
                <a:close/>
              </a:path>
              <a:path w="8952865" h="7556500">
                <a:moveTo>
                  <a:pt x="8174368" y="1651000"/>
                </a:moveTo>
                <a:lnTo>
                  <a:pt x="3286028" y="1651000"/>
                </a:lnTo>
                <a:lnTo>
                  <a:pt x="3333972" y="1663700"/>
                </a:lnTo>
                <a:lnTo>
                  <a:pt x="3429220" y="1663700"/>
                </a:lnTo>
                <a:lnTo>
                  <a:pt x="3476513" y="1676400"/>
                </a:lnTo>
                <a:lnTo>
                  <a:pt x="3523577" y="1676400"/>
                </a:lnTo>
                <a:lnTo>
                  <a:pt x="3570405" y="1689100"/>
                </a:lnTo>
                <a:lnTo>
                  <a:pt x="3616992" y="1689100"/>
                </a:lnTo>
                <a:lnTo>
                  <a:pt x="3709416" y="1714500"/>
                </a:lnTo>
                <a:lnTo>
                  <a:pt x="3755241" y="1714500"/>
                </a:lnTo>
                <a:lnTo>
                  <a:pt x="4154951" y="1828800"/>
                </a:lnTo>
                <a:lnTo>
                  <a:pt x="4197836" y="1854200"/>
                </a:lnTo>
                <a:lnTo>
                  <a:pt x="4240395" y="1866900"/>
                </a:lnTo>
                <a:lnTo>
                  <a:pt x="4282619" y="1892300"/>
                </a:lnTo>
                <a:lnTo>
                  <a:pt x="4366040" y="1917700"/>
                </a:lnTo>
                <a:lnTo>
                  <a:pt x="4448052" y="1968500"/>
                </a:lnTo>
                <a:lnTo>
                  <a:pt x="4488513" y="1981200"/>
                </a:lnTo>
                <a:lnTo>
                  <a:pt x="4568317" y="2032000"/>
                </a:lnTo>
                <a:lnTo>
                  <a:pt x="4607647" y="2044700"/>
                </a:lnTo>
                <a:lnTo>
                  <a:pt x="4646588" y="2070100"/>
                </a:lnTo>
                <a:lnTo>
                  <a:pt x="4723276" y="2120900"/>
                </a:lnTo>
                <a:lnTo>
                  <a:pt x="4798332" y="2171700"/>
                </a:lnTo>
                <a:lnTo>
                  <a:pt x="4871707" y="2222500"/>
                </a:lnTo>
                <a:lnTo>
                  <a:pt x="4943351" y="2273300"/>
                </a:lnTo>
                <a:lnTo>
                  <a:pt x="4978508" y="2311400"/>
                </a:lnTo>
                <a:lnTo>
                  <a:pt x="5047464" y="2362200"/>
                </a:lnTo>
                <a:lnTo>
                  <a:pt x="5081249" y="2400300"/>
                </a:lnTo>
                <a:lnTo>
                  <a:pt x="5114565" y="2425700"/>
                </a:lnTo>
                <a:lnTo>
                  <a:pt x="5147406" y="2451100"/>
                </a:lnTo>
                <a:lnTo>
                  <a:pt x="5179764" y="2489200"/>
                </a:lnTo>
                <a:lnTo>
                  <a:pt x="5211634" y="2514600"/>
                </a:lnTo>
                <a:lnTo>
                  <a:pt x="5243009" y="2552700"/>
                </a:lnTo>
                <a:lnTo>
                  <a:pt x="5273885" y="2590800"/>
                </a:lnTo>
                <a:lnTo>
                  <a:pt x="5304253" y="2616200"/>
                </a:lnTo>
                <a:lnTo>
                  <a:pt x="5334109" y="2654300"/>
                </a:lnTo>
                <a:lnTo>
                  <a:pt x="5363446" y="2692400"/>
                </a:lnTo>
                <a:lnTo>
                  <a:pt x="5392257" y="2717800"/>
                </a:lnTo>
                <a:lnTo>
                  <a:pt x="5420538" y="2755900"/>
                </a:lnTo>
                <a:lnTo>
                  <a:pt x="5448280" y="2794000"/>
                </a:lnTo>
                <a:lnTo>
                  <a:pt x="5475480" y="2832100"/>
                </a:lnTo>
                <a:lnTo>
                  <a:pt x="5502129" y="2870200"/>
                </a:lnTo>
                <a:lnTo>
                  <a:pt x="5528222" y="2895600"/>
                </a:lnTo>
                <a:lnTo>
                  <a:pt x="5553753" y="2933700"/>
                </a:lnTo>
                <a:lnTo>
                  <a:pt x="5578716" y="2971800"/>
                </a:lnTo>
                <a:lnTo>
                  <a:pt x="5603105" y="3009900"/>
                </a:lnTo>
                <a:lnTo>
                  <a:pt x="5626913" y="3048000"/>
                </a:lnTo>
                <a:lnTo>
                  <a:pt x="5650133" y="3098800"/>
                </a:lnTo>
                <a:lnTo>
                  <a:pt x="5672761" y="3136900"/>
                </a:lnTo>
                <a:lnTo>
                  <a:pt x="5694790" y="3175000"/>
                </a:lnTo>
                <a:lnTo>
                  <a:pt x="5716214" y="3213100"/>
                </a:lnTo>
                <a:lnTo>
                  <a:pt x="5737026" y="3251200"/>
                </a:lnTo>
                <a:lnTo>
                  <a:pt x="5757220" y="3289300"/>
                </a:lnTo>
                <a:lnTo>
                  <a:pt x="5776791" y="3340100"/>
                </a:lnTo>
                <a:lnTo>
                  <a:pt x="5795732" y="3378200"/>
                </a:lnTo>
                <a:lnTo>
                  <a:pt x="5814036" y="3416300"/>
                </a:lnTo>
                <a:lnTo>
                  <a:pt x="5831698" y="3454400"/>
                </a:lnTo>
                <a:lnTo>
                  <a:pt x="5848712" y="3505200"/>
                </a:lnTo>
                <a:lnTo>
                  <a:pt x="5865071" y="3543300"/>
                </a:lnTo>
                <a:lnTo>
                  <a:pt x="5880770" y="3594100"/>
                </a:lnTo>
                <a:lnTo>
                  <a:pt x="5895801" y="3632200"/>
                </a:lnTo>
                <a:lnTo>
                  <a:pt x="5910159" y="3670300"/>
                </a:lnTo>
                <a:lnTo>
                  <a:pt x="5923838" y="3721100"/>
                </a:lnTo>
                <a:lnTo>
                  <a:pt x="5936832" y="3759200"/>
                </a:lnTo>
                <a:lnTo>
                  <a:pt x="5949133" y="3810000"/>
                </a:lnTo>
                <a:lnTo>
                  <a:pt x="5960737" y="3848100"/>
                </a:lnTo>
                <a:lnTo>
                  <a:pt x="5971638" y="3898900"/>
                </a:lnTo>
                <a:lnTo>
                  <a:pt x="5981827" y="3949700"/>
                </a:lnTo>
                <a:lnTo>
                  <a:pt x="5991301" y="3987800"/>
                </a:lnTo>
                <a:lnTo>
                  <a:pt x="6000052" y="4038600"/>
                </a:lnTo>
                <a:lnTo>
                  <a:pt x="6008075" y="4089400"/>
                </a:lnTo>
                <a:lnTo>
                  <a:pt x="6015363" y="4127500"/>
                </a:lnTo>
                <a:lnTo>
                  <a:pt x="6021909" y="4178300"/>
                </a:lnTo>
                <a:lnTo>
                  <a:pt x="6027709" y="4229100"/>
                </a:lnTo>
                <a:lnTo>
                  <a:pt x="6032756" y="4267200"/>
                </a:lnTo>
                <a:lnTo>
                  <a:pt x="6037043" y="4318000"/>
                </a:lnTo>
                <a:lnTo>
                  <a:pt x="6040564" y="4368800"/>
                </a:lnTo>
                <a:lnTo>
                  <a:pt x="6043313" y="4419600"/>
                </a:lnTo>
                <a:lnTo>
                  <a:pt x="6045285" y="4457700"/>
                </a:lnTo>
                <a:lnTo>
                  <a:pt x="6046473" y="4508500"/>
                </a:lnTo>
                <a:lnTo>
                  <a:pt x="6046870" y="4559300"/>
                </a:lnTo>
                <a:lnTo>
                  <a:pt x="6046473" y="4610100"/>
                </a:lnTo>
                <a:lnTo>
                  <a:pt x="6045285" y="4660900"/>
                </a:lnTo>
                <a:lnTo>
                  <a:pt x="6043313" y="4699000"/>
                </a:lnTo>
                <a:lnTo>
                  <a:pt x="6040564" y="4749800"/>
                </a:lnTo>
                <a:lnTo>
                  <a:pt x="6037043" y="4800600"/>
                </a:lnTo>
                <a:lnTo>
                  <a:pt x="6032756" y="4851400"/>
                </a:lnTo>
                <a:lnTo>
                  <a:pt x="6027709" y="4889500"/>
                </a:lnTo>
                <a:lnTo>
                  <a:pt x="6021909" y="4940300"/>
                </a:lnTo>
                <a:lnTo>
                  <a:pt x="6015363" y="4991100"/>
                </a:lnTo>
                <a:lnTo>
                  <a:pt x="6008075" y="5029200"/>
                </a:lnTo>
                <a:lnTo>
                  <a:pt x="6000052" y="5080000"/>
                </a:lnTo>
                <a:lnTo>
                  <a:pt x="5991301" y="5130800"/>
                </a:lnTo>
                <a:lnTo>
                  <a:pt x="5981827" y="5168900"/>
                </a:lnTo>
                <a:lnTo>
                  <a:pt x="5971638" y="5219700"/>
                </a:lnTo>
                <a:lnTo>
                  <a:pt x="5960737" y="5270500"/>
                </a:lnTo>
                <a:lnTo>
                  <a:pt x="5949133" y="5308600"/>
                </a:lnTo>
                <a:lnTo>
                  <a:pt x="5936832" y="5359400"/>
                </a:lnTo>
                <a:lnTo>
                  <a:pt x="5923838" y="5397500"/>
                </a:lnTo>
                <a:lnTo>
                  <a:pt x="5910159" y="5448300"/>
                </a:lnTo>
                <a:lnTo>
                  <a:pt x="5895801" y="5486400"/>
                </a:lnTo>
                <a:lnTo>
                  <a:pt x="5880770" y="5524500"/>
                </a:lnTo>
                <a:lnTo>
                  <a:pt x="5865071" y="5575300"/>
                </a:lnTo>
                <a:lnTo>
                  <a:pt x="5848712" y="5613400"/>
                </a:lnTo>
                <a:lnTo>
                  <a:pt x="5831698" y="5664200"/>
                </a:lnTo>
                <a:lnTo>
                  <a:pt x="5814036" y="5702300"/>
                </a:lnTo>
                <a:lnTo>
                  <a:pt x="5795732" y="5740400"/>
                </a:lnTo>
                <a:lnTo>
                  <a:pt x="5776791" y="5778500"/>
                </a:lnTo>
                <a:lnTo>
                  <a:pt x="5757220" y="5829300"/>
                </a:lnTo>
                <a:lnTo>
                  <a:pt x="5737026" y="5867400"/>
                </a:lnTo>
                <a:lnTo>
                  <a:pt x="5716214" y="5905500"/>
                </a:lnTo>
                <a:lnTo>
                  <a:pt x="5694790" y="5943600"/>
                </a:lnTo>
                <a:lnTo>
                  <a:pt x="5672761" y="5981700"/>
                </a:lnTo>
                <a:lnTo>
                  <a:pt x="5650133" y="6019800"/>
                </a:lnTo>
                <a:lnTo>
                  <a:pt x="5626913" y="6070600"/>
                </a:lnTo>
                <a:lnTo>
                  <a:pt x="5603105" y="6108700"/>
                </a:lnTo>
                <a:lnTo>
                  <a:pt x="5578716" y="6146800"/>
                </a:lnTo>
                <a:lnTo>
                  <a:pt x="5553753" y="6184900"/>
                </a:lnTo>
                <a:lnTo>
                  <a:pt x="5528222" y="6210300"/>
                </a:lnTo>
                <a:lnTo>
                  <a:pt x="5502129" y="6248400"/>
                </a:lnTo>
                <a:lnTo>
                  <a:pt x="5475480" y="6286500"/>
                </a:lnTo>
                <a:lnTo>
                  <a:pt x="5448280" y="6324600"/>
                </a:lnTo>
                <a:lnTo>
                  <a:pt x="5420538" y="6362700"/>
                </a:lnTo>
                <a:lnTo>
                  <a:pt x="5392257" y="6400800"/>
                </a:lnTo>
                <a:lnTo>
                  <a:pt x="5363446" y="6426200"/>
                </a:lnTo>
                <a:lnTo>
                  <a:pt x="5334109" y="6464300"/>
                </a:lnTo>
                <a:lnTo>
                  <a:pt x="5304253" y="6502400"/>
                </a:lnTo>
                <a:lnTo>
                  <a:pt x="5273885" y="6527800"/>
                </a:lnTo>
                <a:lnTo>
                  <a:pt x="5243009" y="6565900"/>
                </a:lnTo>
                <a:lnTo>
                  <a:pt x="5211634" y="6604000"/>
                </a:lnTo>
                <a:lnTo>
                  <a:pt x="5179764" y="6629400"/>
                </a:lnTo>
                <a:lnTo>
                  <a:pt x="5147406" y="6654800"/>
                </a:lnTo>
                <a:lnTo>
                  <a:pt x="5114565" y="6692900"/>
                </a:lnTo>
                <a:lnTo>
                  <a:pt x="5081249" y="6718300"/>
                </a:lnTo>
                <a:lnTo>
                  <a:pt x="5047464" y="6756400"/>
                </a:lnTo>
                <a:lnTo>
                  <a:pt x="5013215" y="6781800"/>
                </a:lnTo>
                <a:lnTo>
                  <a:pt x="4943351" y="6832600"/>
                </a:lnTo>
                <a:lnTo>
                  <a:pt x="4907748" y="6870700"/>
                </a:lnTo>
                <a:lnTo>
                  <a:pt x="4835233" y="6921500"/>
                </a:lnTo>
                <a:lnTo>
                  <a:pt x="4761011" y="6972300"/>
                </a:lnTo>
                <a:lnTo>
                  <a:pt x="4685133" y="7023100"/>
                </a:lnTo>
                <a:lnTo>
                  <a:pt x="4607647" y="7073900"/>
                </a:lnTo>
                <a:lnTo>
                  <a:pt x="4568317" y="7086600"/>
                </a:lnTo>
                <a:lnTo>
                  <a:pt x="4488513" y="7137400"/>
                </a:lnTo>
                <a:lnTo>
                  <a:pt x="4448052" y="7150100"/>
                </a:lnTo>
                <a:lnTo>
                  <a:pt x="4366040" y="7200900"/>
                </a:lnTo>
                <a:lnTo>
                  <a:pt x="4282619" y="7226300"/>
                </a:lnTo>
                <a:lnTo>
                  <a:pt x="4240395" y="7251700"/>
                </a:lnTo>
                <a:lnTo>
                  <a:pt x="4154951" y="7277100"/>
                </a:lnTo>
                <a:lnTo>
                  <a:pt x="4111743" y="7302500"/>
                </a:lnTo>
                <a:lnTo>
                  <a:pt x="3755241" y="7404100"/>
                </a:lnTo>
                <a:lnTo>
                  <a:pt x="3709416" y="7404100"/>
                </a:lnTo>
                <a:lnTo>
                  <a:pt x="3616992" y="7429500"/>
                </a:lnTo>
                <a:lnTo>
                  <a:pt x="3570405" y="7429500"/>
                </a:lnTo>
                <a:lnTo>
                  <a:pt x="3523577" y="7442200"/>
                </a:lnTo>
                <a:lnTo>
                  <a:pt x="3476513" y="7442200"/>
                </a:lnTo>
                <a:lnTo>
                  <a:pt x="3429220" y="7454900"/>
                </a:lnTo>
                <a:lnTo>
                  <a:pt x="3333972" y="7454900"/>
                </a:lnTo>
                <a:lnTo>
                  <a:pt x="3286028" y="7467600"/>
                </a:lnTo>
                <a:lnTo>
                  <a:pt x="8174368" y="7467600"/>
                </a:lnTo>
                <a:lnTo>
                  <a:pt x="8189412" y="7442200"/>
                </a:lnTo>
                <a:lnTo>
                  <a:pt x="8211681" y="7404100"/>
                </a:lnTo>
                <a:lnTo>
                  <a:pt x="8233654" y="7366000"/>
                </a:lnTo>
                <a:lnTo>
                  <a:pt x="8255328" y="7327900"/>
                </a:lnTo>
                <a:lnTo>
                  <a:pt x="8276701" y="7277100"/>
                </a:lnTo>
                <a:lnTo>
                  <a:pt x="8297774" y="7239000"/>
                </a:lnTo>
                <a:lnTo>
                  <a:pt x="8318543" y="7200900"/>
                </a:lnTo>
                <a:lnTo>
                  <a:pt x="8339007" y="7162800"/>
                </a:lnTo>
                <a:lnTo>
                  <a:pt x="8359165" y="7124700"/>
                </a:lnTo>
                <a:lnTo>
                  <a:pt x="8379016" y="7073900"/>
                </a:lnTo>
                <a:lnTo>
                  <a:pt x="8398557" y="7035800"/>
                </a:lnTo>
                <a:lnTo>
                  <a:pt x="8417788" y="6997700"/>
                </a:lnTo>
                <a:lnTo>
                  <a:pt x="8436706" y="6959600"/>
                </a:lnTo>
                <a:lnTo>
                  <a:pt x="8455311" y="6921500"/>
                </a:lnTo>
                <a:lnTo>
                  <a:pt x="8473600" y="6870700"/>
                </a:lnTo>
                <a:lnTo>
                  <a:pt x="8491573" y="6832600"/>
                </a:lnTo>
                <a:lnTo>
                  <a:pt x="8509227" y="6794500"/>
                </a:lnTo>
                <a:lnTo>
                  <a:pt x="8526562" y="6743700"/>
                </a:lnTo>
                <a:lnTo>
                  <a:pt x="8543575" y="6705600"/>
                </a:lnTo>
                <a:lnTo>
                  <a:pt x="8560265" y="6667500"/>
                </a:lnTo>
                <a:lnTo>
                  <a:pt x="8576631" y="6616700"/>
                </a:lnTo>
                <a:lnTo>
                  <a:pt x="8592671" y="6578600"/>
                </a:lnTo>
                <a:lnTo>
                  <a:pt x="8608383" y="6540500"/>
                </a:lnTo>
                <a:lnTo>
                  <a:pt x="8623767" y="6489700"/>
                </a:lnTo>
                <a:lnTo>
                  <a:pt x="8638820" y="6451600"/>
                </a:lnTo>
                <a:lnTo>
                  <a:pt x="8653541" y="6400800"/>
                </a:lnTo>
                <a:lnTo>
                  <a:pt x="8667929" y="6362700"/>
                </a:lnTo>
                <a:lnTo>
                  <a:pt x="8681981" y="6311900"/>
                </a:lnTo>
                <a:lnTo>
                  <a:pt x="8695697" y="6273800"/>
                </a:lnTo>
                <a:lnTo>
                  <a:pt x="8709075" y="6235700"/>
                </a:lnTo>
                <a:lnTo>
                  <a:pt x="8722114" y="6184900"/>
                </a:lnTo>
                <a:lnTo>
                  <a:pt x="8734811" y="6146800"/>
                </a:lnTo>
                <a:lnTo>
                  <a:pt x="8747166" y="6096000"/>
                </a:lnTo>
                <a:lnTo>
                  <a:pt x="8759176" y="6057900"/>
                </a:lnTo>
                <a:lnTo>
                  <a:pt x="8770841" y="6007100"/>
                </a:lnTo>
                <a:lnTo>
                  <a:pt x="8782159" y="5956300"/>
                </a:lnTo>
                <a:lnTo>
                  <a:pt x="8793128" y="5918200"/>
                </a:lnTo>
                <a:lnTo>
                  <a:pt x="8803747" y="5867400"/>
                </a:lnTo>
                <a:lnTo>
                  <a:pt x="8814015" y="5829300"/>
                </a:lnTo>
                <a:lnTo>
                  <a:pt x="8823928" y="5778500"/>
                </a:lnTo>
                <a:lnTo>
                  <a:pt x="8833488" y="5740400"/>
                </a:lnTo>
                <a:lnTo>
                  <a:pt x="8842691" y="5689600"/>
                </a:lnTo>
                <a:lnTo>
                  <a:pt x="8851536" y="5638800"/>
                </a:lnTo>
                <a:lnTo>
                  <a:pt x="8860022" y="5600700"/>
                </a:lnTo>
                <a:lnTo>
                  <a:pt x="8868147" y="5549900"/>
                </a:lnTo>
                <a:lnTo>
                  <a:pt x="8875909" y="5511800"/>
                </a:lnTo>
                <a:lnTo>
                  <a:pt x="8883308" y="5461000"/>
                </a:lnTo>
                <a:lnTo>
                  <a:pt x="8890341" y="5410200"/>
                </a:lnTo>
                <a:lnTo>
                  <a:pt x="8897008" y="5372100"/>
                </a:lnTo>
                <a:lnTo>
                  <a:pt x="8903306" y="5321300"/>
                </a:lnTo>
                <a:lnTo>
                  <a:pt x="8909234" y="5270500"/>
                </a:lnTo>
                <a:lnTo>
                  <a:pt x="8914791" y="5232400"/>
                </a:lnTo>
                <a:lnTo>
                  <a:pt x="8919975" y="5181600"/>
                </a:lnTo>
                <a:lnTo>
                  <a:pt x="8924784" y="5130800"/>
                </a:lnTo>
                <a:lnTo>
                  <a:pt x="8929217" y="5080000"/>
                </a:lnTo>
                <a:lnTo>
                  <a:pt x="8933273" y="5041900"/>
                </a:lnTo>
                <a:lnTo>
                  <a:pt x="8936949" y="4991100"/>
                </a:lnTo>
                <a:lnTo>
                  <a:pt x="8940245" y="4940300"/>
                </a:lnTo>
                <a:lnTo>
                  <a:pt x="8943159" y="4889500"/>
                </a:lnTo>
                <a:lnTo>
                  <a:pt x="8945690" y="4851400"/>
                </a:lnTo>
                <a:lnTo>
                  <a:pt x="8947835" y="4800600"/>
                </a:lnTo>
                <a:lnTo>
                  <a:pt x="8949594" y="4749800"/>
                </a:lnTo>
                <a:lnTo>
                  <a:pt x="8950964" y="4699000"/>
                </a:lnTo>
                <a:lnTo>
                  <a:pt x="8951945" y="4660900"/>
                </a:lnTo>
                <a:lnTo>
                  <a:pt x="8952534" y="4610100"/>
                </a:lnTo>
                <a:lnTo>
                  <a:pt x="8952731" y="4559300"/>
                </a:lnTo>
                <a:lnTo>
                  <a:pt x="8952534" y="4508500"/>
                </a:lnTo>
                <a:lnTo>
                  <a:pt x="8951945" y="4457700"/>
                </a:lnTo>
                <a:lnTo>
                  <a:pt x="8950964" y="4419600"/>
                </a:lnTo>
                <a:lnTo>
                  <a:pt x="8949594" y="4368800"/>
                </a:lnTo>
                <a:lnTo>
                  <a:pt x="8947835" y="4318000"/>
                </a:lnTo>
                <a:lnTo>
                  <a:pt x="8945690" y="4267200"/>
                </a:lnTo>
                <a:lnTo>
                  <a:pt x="8943159" y="4216400"/>
                </a:lnTo>
                <a:lnTo>
                  <a:pt x="8940245" y="4178300"/>
                </a:lnTo>
                <a:lnTo>
                  <a:pt x="8936949" y="4127500"/>
                </a:lnTo>
                <a:lnTo>
                  <a:pt x="8933273" y="4076700"/>
                </a:lnTo>
                <a:lnTo>
                  <a:pt x="8929217" y="4038600"/>
                </a:lnTo>
                <a:lnTo>
                  <a:pt x="8924784" y="3987800"/>
                </a:lnTo>
                <a:lnTo>
                  <a:pt x="8919975" y="3937000"/>
                </a:lnTo>
                <a:lnTo>
                  <a:pt x="8914791" y="3886200"/>
                </a:lnTo>
                <a:lnTo>
                  <a:pt x="8909234" y="3848100"/>
                </a:lnTo>
                <a:lnTo>
                  <a:pt x="8903306" y="3797300"/>
                </a:lnTo>
                <a:lnTo>
                  <a:pt x="8897008" y="3746500"/>
                </a:lnTo>
                <a:lnTo>
                  <a:pt x="8890341" y="3708400"/>
                </a:lnTo>
                <a:lnTo>
                  <a:pt x="8883308" y="3657600"/>
                </a:lnTo>
                <a:lnTo>
                  <a:pt x="8875909" y="3606800"/>
                </a:lnTo>
                <a:lnTo>
                  <a:pt x="8868147" y="3568700"/>
                </a:lnTo>
                <a:lnTo>
                  <a:pt x="8860022" y="3517900"/>
                </a:lnTo>
                <a:lnTo>
                  <a:pt x="8851536" y="3479800"/>
                </a:lnTo>
                <a:lnTo>
                  <a:pt x="8842691" y="3429000"/>
                </a:lnTo>
                <a:lnTo>
                  <a:pt x="8833488" y="3378200"/>
                </a:lnTo>
                <a:lnTo>
                  <a:pt x="8823928" y="3340100"/>
                </a:lnTo>
                <a:lnTo>
                  <a:pt x="8814015" y="3289300"/>
                </a:lnTo>
                <a:lnTo>
                  <a:pt x="8803747" y="3251200"/>
                </a:lnTo>
                <a:lnTo>
                  <a:pt x="8793128" y="3200400"/>
                </a:lnTo>
                <a:lnTo>
                  <a:pt x="8782159" y="3149600"/>
                </a:lnTo>
                <a:lnTo>
                  <a:pt x="8770841" y="3111500"/>
                </a:lnTo>
                <a:lnTo>
                  <a:pt x="8759176" y="3060700"/>
                </a:lnTo>
                <a:lnTo>
                  <a:pt x="8747166" y="3022600"/>
                </a:lnTo>
                <a:lnTo>
                  <a:pt x="8734811" y="2971800"/>
                </a:lnTo>
                <a:lnTo>
                  <a:pt x="8722114" y="2933700"/>
                </a:lnTo>
                <a:lnTo>
                  <a:pt x="8709075" y="2882900"/>
                </a:lnTo>
                <a:lnTo>
                  <a:pt x="8695697" y="2844800"/>
                </a:lnTo>
                <a:lnTo>
                  <a:pt x="8681981" y="2806700"/>
                </a:lnTo>
                <a:lnTo>
                  <a:pt x="8667929" y="2755900"/>
                </a:lnTo>
                <a:lnTo>
                  <a:pt x="8653541" y="2717800"/>
                </a:lnTo>
                <a:lnTo>
                  <a:pt x="8638820" y="2667000"/>
                </a:lnTo>
                <a:lnTo>
                  <a:pt x="8623767" y="2628900"/>
                </a:lnTo>
                <a:lnTo>
                  <a:pt x="8608383" y="2578100"/>
                </a:lnTo>
                <a:lnTo>
                  <a:pt x="8592671" y="2540000"/>
                </a:lnTo>
                <a:lnTo>
                  <a:pt x="8576631" y="2501900"/>
                </a:lnTo>
                <a:lnTo>
                  <a:pt x="8560265" y="2451100"/>
                </a:lnTo>
                <a:lnTo>
                  <a:pt x="8543575" y="2413000"/>
                </a:lnTo>
                <a:lnTo>
                  <a:pt x="8526562" y="2374900"/>
                </a:lnTo>
                <a:lnTo>
                  <a:pt x="8509227" y="2324100"/>
                </a:lnTo>
                <a:lnTo>
                  <a:pt x="8491573" y="2286000"/>
                </a:lnTo>
                <a:lnTo>
                  <a:pt x="8473600" y="2247900"/>
                </a:lnTo>
                <a:lnTo>
                  <a:pt x="8455311" y="2197100"/>
                </a:lnTo>
                <a:lnTo>
                  <a:pt x="8436706" y="2159000"/>
                </a:lnTo>
                <a:lnTo>
                  <a:pt x="8417788" y="2120900"/>
                </a:lnTo>
                <a:lnTo>
                  <a:pt x="8398557" y="2082800"/>
                </a:lnTo>
                <a:lnTo>
                  <a:pt x="8379016" y="2032000"/>
                </a:lnTo>
                <a:lnTo>
                  <a:pt x="8359165" y="1993900"/>
                </a:lnTo>
                <a:lnTo>
                  <a:pt x="8339007" y="1955800"/>
                </a:lnTo>
                <a:lnTo>
                  <a:pt x="8318543" y="1917700"/>
                </a:lnTo>
                <a:lnTo>
                  <a:pt x="8297774" y="1879600"/>
                </a:lnTo>
                <a:lnTo>
                  <a:pt x="8276701" y="1841500"/>
                </a:lnTo>
                <a:lnTo>
                  <a:pt x="8255328" y="1790700"/>
                </a:lnTo>
                <a:lnTo>
                  <a:pt x="8233654" y="1752600"/>
                </a:lnTo>
                <a:lnTo>
                  <a:pt x="8211681" y="1714500"/>
                </a:lnTo>
                <a:lnTo>
                  <a:pt x="8189412" y="1676400"/>
                </a:lnTo>
                <a:lnTo>
                  <a:pt x="8174368" y="1651000"/>
                </a:lnTo>
                <a:close/>
              </a:path>
            </a:pathLst>
          </a:custGeom>
          <a:solidFill>
            <a:srgbClr val="FFFFFF"/>
          </a:solidFill>
        </p:spPr>
        <p:txBody>
          <a:bodyPr wrap="square" lIns="0" tIns="0" rIns="0" bIns="0" rtlCol="0"/>
          <a:lstStyle/>
          <a:p>
            <a:endParaRPr/>
          </a:p>
        </p:txBody>
      </p:sp>
      <p:pic>
        <p:nvPicPr>
          <p:cNvPr id="11" name="object 11"/>
          <p:cNvPicPr/>
          <p:nvPr/>
        </p:nvPicPr>
        <p:blipFill>
          <a:blip r:embed="rId2" cstate="print"/>
          <a:stretch>
            <a:fillRect/>
          </a:stretch>
        </p:blipFill>
        <p:spPr>
          <a:xfrm>
            <a:off x="10227767" y="3596779"/>
            <a:ext cx="464235" cy="366458"/>
          </a:xfrm>
          <a:prstGeom prst="rect">
            <a:avLst/>
          </a:prstGeom>
        </p:spPr>
      </p:pic>
      <p:sp>
        <p:nvSpPr>
          <p:cNvPr id="12" name="object 12"/>
          <p:cNvSpPr txBox="1"/>
          <p:nvPr/>
        </p:nvSpPr>
        <p:spPr>
          <a:xfrm>
            <a:off x="10348541" y="3695214"/>
            <a:ext cx="110489" cy="177800"/>
          </a:xfrm>
          <a:prstGeom prst="rect">
            <a:avLst/>
          </a:prstGeom>
        </p:spPr>
        <p:txBody>
          <a:bodyPr vert="horz" wrap="square" lIns="0" tIns="12700" rIns="0" bIns="0" rtlCol="0">
            <a:spAutoFit/>
          </a:bodyPr>
          <a:lstStyle/>
          <a:p>
            <a:pPr marL="12700">
              <a:lnSpc>
                <a:spcPct val="100000"/>
              </a:lnSpc>
              <a:spcBef>
                <a:spcPts val="100"/>
              </a:spcBef>
            </a:pPr>
            <a:r>
              <a:rPr sz="1000" b="0" dirty="0">
                <a:solidFill>
                  <a:srgbClr val="FFFFFF"/>
                </a:solidFill>
                <a:latin typeface="Montserrat Medium"/>
                <a:cs typeface="Montserrat Medium"/>
              </a:rPr>
              <a:t>4</a:t>
            </a:r>
            <a:endParaRPr sz="1000">
              <a:latin typeface="Montserrat Medium"/>
              <a:cs typeface="Montserrat Medium"/>
            </a:endParaRPr>
          </a:p>
        </p:txBody>
      </p:sp>
      <p:sp>
        <p:nvSpPr>
          <p:cNvPr id="14" name="object 10">
            <a:extLst>
              <a:ext uri="{FF2B5EF4-FFF2-40B4-BE49-F238E27FC236}">
                <a16:creationId xmlns:a16="http://schemas.microsoft.com/office/drawing/2014/main" id="{8E0F90C3-CA93-C1B1-69E3-3B558A186829}"/>
              </a:ext>
            </a:extLst>
          </p:cNvPr>
          <p:cNvSpPr txBox="1"/>
          <p:nvPr/>
        </p:nvSpPr>
        <p:spPr>
          <a:xfrm>
            <a:off x="1737300" y="1112426"/>
            <a:ext cx="2260917" cy="39498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lang="pl-PL" sz="1200" b="1" spc="-50" dirty="0">
                <a:solidFill>
                  <a:srgbClr val="006647"/>
                </a:solidFill>
                <a:latin typeface="Arial"/>
                <a:cs typeface="Arial"/>
              </a:rPr>
              <a:t>4</a:t>
            </a:r>
          </a:p>
          <a:p>
            <a:pPr marL="12700" algn="ctr">
              <a:lnSpc>
                <a:spcPct val="100000"/>
              </a:lnSpc>
              <a:spcBef>
                <a:spcPts val="100"/>
              </a:spcBef>
            </a:pPr>
            <a:r>
              <a:rPr lang="pl-PL" sz="1200" b="1" spc="-50" dirty="0">
                <a:solidFill>
                  <a:srgbClr val="006647"/>
                </a:solidFill>
                <a:latin typeface="Arial"/>
                <a:cs typeface="Arial"/>
              </a:rPr>
              <a:t>Środowisko</a:t>
            </a:r>
            <a:endParaRPr sz="1200" dirty="0">
              <a:latin typeface="Arial"/>
              <a:cs typeface="Arial"/>
            </a:endParaRPr>
          </a:p>
        </p:txBody>
      </p:sp>
      <p:sp>
        <p:nvSpPr>
          <p:cNvPr id="15" name="object 10">
            <a:extLst>
              <a:ext uri="{FF2B5EF4-FFF2-40B4-BE49-F238E27FC236}">
                <a16:creationId xmlns:a16="http://schemas.microsoft.com/office/drawing/2014/main" id="{3262C240-4232-ABFF-E7F4-12FCB2BE86D9}"/>
              </a:ext>
            </a:extLst>
          </p:cNvPr>
          <p:cNvSpPr txBox="1"/>
          <p:nvPr/>
        </p:nvSpPr>
        <p:spPr>
          <a:xfrm>
            <a:off x="829092" y="1733221"/>
            <a:ext cx="4077335" cy="2495235"/>
          </a:xfrm>
          <a:prstGeom prst="rect">
            <a:avLst/>
          </a:prstGeom>
        </p:spPr>
        <p:txBody>
          <a:bodyPr vert="horz" wrap="square" lIns="0" tIns="12700" rIns="0" bIns="0" rtlCol="0">
            <a:spAutoFit/>
          </a:bodyPr>
          <a:lstStyle/>
          <a:p>
            <a:pPr marL="228600" marR="5080" indent="-216535" algn="just">
              <a:lnSpc>
                <a:spcPct val="150000"/>
              </a:lnSpc>
              <a:spcBef>
                <a:spcPts val="100"/>
              </a:spcBef>
              <a:buAutoNum type="arabicPeriod"/>
              <a:tabLst>
                <a:tab pos="228600" algn="l"/>
                <a:tab pos="229235" algn="l"/>
              </a:tabLst>
            </a:pPr>
            <a:r>
              <a:rPr lang="pl-PL" sz="900" spc="-10" dirty="0">
                <a:solidFill>
                  <a:srgbClr val="58595B"/>
                </a:solidFill>
                <a:latin typeface="Montserrat"/>
                <a:cs typeface="Montserrat"/>
              </a:rPr>
              <a:t>Realizując proekologiczną misję, Bank jest zobowiązany przestrzegać wymagań prawnych i innych uregulowań środowiskowych mających zastosowanie do prowadzonej działalności oraz uwzględniać te wymogi w przepisach wewnętrznych.</a:t>
            </a:r>
          </a:p>
          <a:p>
            <a:pPr marL="228600" marR="5080" indent="-216535" algn="just">
              <a:lnSpc>
                <a:spcPct val="150000"/>
              </a:lnSpc>
              <a:spcBef>
                <a:spcPts val="100"/>
              </a:spcBef>
              <a:buAutoNum type="arabicPeriod"/>
              <a:tabLst>
                <a:tab pos="228600" algn="l"/>
                <a:tab pos="229235" algn="l"/>
              </a:tabLst>
            </a:pPr>
            <a:r>
              <a:rPr lang="pl-PL" sz="900" spc="-10" dirty="0">
                <a:solidFill>
                  <a:srgbClr val="58595B"/>
                </a:solidFill>
                <a:latin typeface="Montserrat"/>
                <a:cs typeface="Montserrat"/>
              </a:rPr>
              <a:t>Bank jako organizacja zaufania publicznego ma świadomość wpływu podejmowanych decyzji i działań na środowisko. Jest świadom istnienia zagrożeń i </a:t>
            </a:r>
            <a:r>
              <a:rPr lang="pl-PL" sz="900" spc="-10" dirty="0" err="1">
                <a:solidFill>
                  <a:srgbClr val="58595B"/>
                </a:solidFill>
                <a:latin typeface="Montserrat"/>
                <a:cs typeface="Montserrat"/>
              </a:rPr>
              <a:t>ryzyk</a:t>
            </a:r>
            <a:r>
              <a:rPr lang="pl-PL" sz="900" spc="-10" dirty="0">
                <a:solidFill>
                  <a:srgbClr val="58595B"/>
                </a:solidFill>
                <a:latin typeface="Montserrat"/>
                <a:cs typeface="Montserrat"/>
              </a:rPr>
              <a:t> wynikających z procesu nieodpowiedzialnego korzystania z dostępnych zasobów naturalnych. W swojej działalności Bank kieruje się zasadą minimalizacji negatywnego wpływu na środowisko i zasoby naturalne.</a:t>
            </a:r>
            <a:endParaRPr lang="pl-PL" sz="900" dirty="0">
              <a:latin typeface="Montserrat"/>
              <a:cs typeface="Montserrat"/>
            </a:endParaRPr>
          </a:p>
        </p:txBody>
      </p:sp>
      <p:sp>
        <p:nvSpPr>
          <p:cNvPr id="16" name="object 10">
            <a:extLst>
              <a:ext uri="{FF2B5EF4-FFF2-40B4-BE49-F238E27FC236}">
                <a16:creationId xmlns:a16="http://schemas.microsoft.com/office/drawing/2014/main" id="{3CB5D1B6-AE7D-FBA0-B608-8CDD5E95DE74}"/>
              </a:ext>
            </a:extLst>
          </p:cNvPr>
          <p:cNvSpPr txBox="1"/>
          <p:nvPr/>
        </p:nvSpPr>
        <p:spPr>
          <a:xfrm>
            <a:off x="1737300" y="4427549"/>
            <a:ext cx="2260917" cy="39498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lang="pl-PL" sz="1200" b="1" spc="-50" dirty="0">
                <a:solidFill>
                  <a:srgbClr val="006647"/>
                </a:solidFill>
                <a:latin typeface="Arial"/>
                <a:cs typeface="Arial"/>
              </a:rPr>
              <a:t>5</a:t>
            </a:r>
          </a:p>
          <a:p>
            <a:pPr marL="12700" algn="ctr">
              <a:lnSpc>
                <a:spcPct val="100000"/>
              </a:lnSpc>
              <a:spcBef>
                <a:spcPts val="100"/>
              </a:spcBef>
            </a:pPr>
            <a:r>
              <a:rPr lang="pl-PL" sz="1200" b="1" spc="-50" dirty="0">
                <a:solidFill>
                  <a:srgbClr val="006647"/>
                </a:solidFill>
                <a:latin typeface="Arial"/>
                <a:cs typeface="Arial"/>
              </a:rPr>
              <a:t>Prawa człowieka</a:t>
            </a:r>
            <a:endParaRPr sz="1200" dirty="0">
              <a:latin typeface="Arial"/>
              <a:cs typeface="Arial"/>
            </a:endParaRPr>
          </a:p>
        </p:txBody>
      </p:sp>
      <p:sp>
        <p:nvSpPr>
          <p:cNvPr id="17" name="object 10">
            <a:extLst>
              <a:ext uri="{FF2B5EF4-FFF2-40B4-BE49-F238E27FC236}">
                <a16:creationId xmlns:a16="http://schemas.microsoft.com/office/drawing/2014/main" id="{F2439F1C-D4E8-3F07-EE01-1B49CA1B001D}"/>
              </a:ext>
            </a:extLst>
          </p:cNvPr>
          <p:cNvSpPr txBox="1"/>
          <p:nvPr/>
        </p:nvSpPr>
        <p:spPr>
          <a:xfrm>
            <a:off x="829092" y="5021622"/>
            <a:ext cx="4077335" cy="2287486"/>
          </a:xfrm>
          <a:prstGeom prst="rect">
            <a:avLst/>
          </a:prstGeom>
        </p:spPr>
        <p:txBody>
          <a:bodyPr vert="horz" wrap="square" lIns="0" tIns="12700" rIns="0" bIns="0" rtlCol="0">
            <a:spAutoFit/>
          </a:bodyPr>
          <a:lstStyle/>
          <a:p>
            <a:pPr marL="228600" marR="5080" indent="-216535" algn="just">
              <a:lnSpc>
                <a:spcPct val="150000"/>
              </a:lnSpc>
              <a:spcBef>
                <a:spcPts val="100"/>
              </a:spcBef>
              <a:buAutoNum type="arabicPeriod"/>
              <a:tabLst>
                <a:tab pos="228600" algn="l"/>
                <a:tab pos="229235" algn="l"/>
              </a:tabLst>
            </a:pPr>
            <a:r>
              <a:rPr lang="pl-PL" sz="900" spc="-10" dirty="0">
                <a:solidFill>
                  <a:srgbClr val="58595B"/>
                </a:solidFill>
                <a:latin typeface="Montserrat"/>
                <a:cs typeface="Montserrat"/>
              </a:rPr>
              <a:t>W ramach prowadzonej działalności Bank zobowiązuje się do respektowania i przestrzegania praw człowieka w odniesieniu do pracowników, klientów, partnerów biznesowych i społeczności lokalnych.</a:t>
            </a:r>
          </a:p>
          <a:p>
            <a:pPr marL="228600" marR="5080" indent="-216535" algn="just">
              <a:lnSpc>
                <a:spcPct val="150000"/>
              </a:lnSpc>
              <a:spcBef>
                <a:spcPts val="100"/>
              </a:spcBef>
              <a:buAutoNum type="arabicPeriod"/>
              <a:tabLst>
                <a:tab pos="228600" algn="l"/>
                <a:tab pos="229235" algn="l"/>
              </a:tabLst>
            </a:pPr>
            <a:r>
              <a:rPr lang="pl-PL" sz="900" spc="-10" dirty="0">
                <a:solidFill>
                  <a:srgbClr val="58595B"/>
                </a:solidFill>
                <a:latin typeface="Montserrat"/>
                <a:cs typeface="Montserrat"/>
              </a:rPr>
              <a:t>Bank przyjmuje odpowiedzialność za poszanowanie i ochronę fundamentalnych praw człowieka oraz zobowiązuje się do ich respektowania zgodnie z zasadami określonymi w krajowych oraz uznanych międzynarodowych normach lub standardach. Powyższe zasady obejmują wszystkie osoby zatrudnione w Banku, bez względu na podstawę tego zatrudnienia oraz jego klientów, partnerów i pozostałych Interesariuszy.</a:t>
            </a:r>
            <a:endParaRPr lang="pl-PL" sz="900" dirty="0">
              <a:latin typeface="Montserrat"/>
              <a:cs typeface="Montserrat"/>
            </a:endParaRPr>
          </a:p>
        </p:txBody>
      </p:sp>
      <p:sp>
        <p:nvSpPr>
          <p:cNvPr id="18" name="object 10">
            <a:extLst>
              <a:ext uri="{FF2B5EF4-FFF2-40B4-BE49-F238E27FC236}">
                <a16:creationId xmlns:a16="http://schemas.microsoft.com/office/drawing/2014/main" id="{89425128-FB68-D619-FF08-B8FB575CF219}"/>
              </a:ext>
            </a:extLst>
          </p:cNvPr>
          <p:cNvSpPr txBox="1"/>
          <p:nvPr/>
        </p:nvSpPr>
        <p:spPr>
          <a:xfrm>
            <a:off x="6870700" y="1112426"/>
            <a:ext cx="2260917" cy="39498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lang="pl-PL" sz="1200" b="1" spc="-50" dirty="0">
                <a:solidFill>
                  <a:srgbClr val="006647"/>
                </a:solidFill>
                <a:latin typeface="Arial"/>
                <a:cs typeface="Arial"/>
              </a:rPr>
              <a:t>6</a:t>
            </a:r>
          </a:p>
          <a:p>
            <a:pPr marL="12700" algn="ctr">
              <a:lnSpc>
                <a:spcPct val="100000"/>
              </a:lnSpc>
              <a:spcBef>
                <a:spcPts val="100"/>
              </a:spcBef>
            </a:pPr>
            <a:r>
              <a:rPr lang="pl-PL" sz="1200" b="1" spc="-50" dirty="0">
                <a:solidFill>
                  <a:srgbClr val="006647"/>
                </a:solidFill>
                <a:latin typeface="Arial"/>
                <a:cs typeface="Arial"/>
              </a:rPr>
              <a:t>Ład korporacyjny</a:t>
            </a:r>
            <a:endParaRPr sz="1200" dirty="0">
              <a:latin typeface="Arial"/>
              <a:cs typeface="Arial"/>
            </a:endParaRPr>
          </a:p>
        </p:txBody>
      </p:sp>
      <p:sp>
        <p:nvSpPr>
          <p:cNvPr id="19" name="object 10">
            <a:extLst>
              <a:ext uri="{FF2B5EF4-FFF2-40B4-BE49-F238E27FC236}">
                <a16:creationId xmlns:a16="http://schemas.microsoft.com/office/drawing/2014/main" id="{51069388-3796-A7FB-9709-7493947E6ABA}"/>
              </a:ext>
            </a:extLst>
          </p:cNvPr>
          <p:cNvSpPr txBox="1"/>
          <p:nvPr/>
        </p:nvSpPr>
        <p:spPr>
          <a:xfrm>
            <a:off x="5917460" y="1733221"/>
            <a:ext cx="4077335" cy="1456489"/>
          </a:xfrm>
          <a:prstGeom prst="rect">
            <a:avLst/>
          </a:prstGeom>
        </p:spPr>
        <p:txBody>
          <a:bodyPr vert="horz" wrap="square" lIns="0" tIns="12700" rIns="0" bIns="0" rtlCol="0">
            <a:spAutoFit/>
          </a:bodyPr>
          <a:lstStyle/>
          <a:p>
            <a:pPr marL="228600" marR="5080" indent="-216535" algn="just">
              <a:lnSpc>
                <a:spcPct val="150000"/>
              </a:lnSpc>
              <a:spcBef>
                <a:spcPts val="100"/>
              </a:spcBef>
              <a:buAutoNum type="arabicPeriod"/>
              <a:tabLst>
                <a:tab pos="228600" algn="l"/>
                <a:tab pos="229235" algn="l"/>
              </a:tabLst>
            </a:pPr>
            <a:r>
              <a:rPr lang="pl-PL" sz="900" spc="-10" dirty="0">
                <a:solidFill>
                  <a:srgbClr val="58595B"/>
                </a:solidFill>
                <a:latin typeface="Montserrat"/>
                <a:cs typeface="Montserrat"/>
              </a:rPr>
              <a:t>Bank jako spółka notowana na Giełdzie Papierów Wartościowych </a:t>
            </a:r>
            <a:br>
              <a:rPr lang="pl-PL" sz="900" spc="-10" dirty="0">
                <a:solidFill>
                  <a:srgbClr val="58595B"/>
                </a:solidFill>
                <a:latin typeface="Montserrat"/>
                <a:cs typeface="Montserrat"/>
              </a:rPr>
            </a:br>
            <a:r>
              <a:rPr lang="pl-PL" sz="900" spc="-10" dirty="0">
                <a:solidFill>
                  <a:srgbClr val="58595B"/>
                </a:solidFill>
                <a:latin typeface="Montserrat"/>
                <a:cs typeface="Montserrat"/>
              </a:rPr>
              <a:t>w Warszawie stosuje zasady ładu korporacyjnego zawarte </a:t>
            </a:r>
            <a:br>
              <a:rPr lang="pl-PL" sz="900" spc="-10" dirty="0">
                <a:solidFill>
                  <a:srgbClr val="58595B"/>
                </a:solidFill>
                <a:latin typeface="Montserrat"/>
                <a:cs typeface="Montserrat"/>
              </a:rPr>
            </a:br>
            <a:r>
              <a:rPr lang="pl-PL" sz="900" spc="-10" dirty="0">
                <a:solidFill>
                  <a:srgbClr val="58595B"/>
                </a:solidFill>
                <a:latin typeface="Montserrat"/>
                <a:cs typeface="Montserrat"/>
              </a:rPr>
              <a:t>w „Dobrych praktykach spółek notowanych na GPW 2021”.</a:t>
            </a:r>
          </a:p>
          <a:p>
            <a:pPr marL="228600" marR="5080" indent="-216535" algn="just">
              <a:lnSpc>
                <a:spcPct val="150000"/>
              </a:lnSpc>
              <a:spcBef>
                <a:spcPts val="100"/>
              </a:spcBef>
              <a:buAutoNum type="arabicPeriod"/>
              <a:tabLst>
                <a:tab pos="228600" algn="l"/>
                <a:tab pos="229235" algn="l"/>
              </a:tabLst>
            </a:pPr>
            <a:r>
              <a:rPr lang="pl-PL" sz="900" spc="-10" dirty="0">
                <a:solidFill>
                  <a:srgbClr val="58595B"/>
                </a:solidFill>
                <a:latin typeface="Montserrat"/>
                <a:cs typeface="Montserrat"/>
              </a:rPr>
              <a:t>W 2018 r. organy statutowe Banku, tj.: Zarząd BOŚ S.A., Rada Nadzorcza BOŚ S.A. oraz Walne Zgromadzenia BOŚ S.A. przyjęły „Zasady ładu korporacyjnego dla instytucji nadzorowanych” wydane przez Komisję Nadzoru Finansowego.</a:t>
            </a:r>
            <a:endParaRPr lang="pl-PL" sz="900" dirty="0">
              <a:latin typeface="Montserrat"/>
              <a:cs typeface="Montserrat"/>
            </a:endParaRPr>
          </a:p>
        </p:txBody>
      </p:sp>
      <p:sp>
        <p:nvSpPr>
          <p:cNvPr id="20" name="object 10">
            <a:extLst>
              <a:ext uri="{FF2B5EF4-FFF2-40B4-BE49-F238E27FC236}">
                <a16:creationId xmlns:a16="http://schemas.microsoft.com/office/drawing/2014/main" id="{D119D623-9896-A306-8D83-D24F677C8103}"/>
              </a:ext>
            </a:extLst>
          </p:cNvPr>
          <p:cNvSpPr txBox="1"/>
          <p:nvPr/>
        </p:nvSpPr>
        <p:spPr>
          <a:xfrm>
            <a:off x="6337300" y="3538172"/>
            <a:ext cx="3352800" cy="39498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lang="pl-PL" sz="1200" b="1" spc="-50" dirty="0">
                <a:solidFill>
                  <a:srgbClr val="006647"/>
                </a:solidFill>
                <a:latin typeface="Arial"/>
                <a:cs typeface="Arial"/>
              </a:rPr>
              <a:t>7</a:t>
            </a:r>
          </a:p>
          <a:p>
            <a:pPr marL="12700" algn="ctr">
              <a:lnSpc>
                <a:spcPct val="100000"/>
              </a:lnSpc>
              <a:spcBef>
                <a:spcPts val="100"/>
              </a:spcBef>
            </a:pPr>
            <a:r>
              <a:rPr lang="pl-PL" sz="1200" b="1" spc="-50" dirty="0">
                <a:solidFill>
                  <a:srgbClr val="006647"/>
                </a:solidFill>
                <a:latin typeface="Arial"/>
                <a:cs typeface="Arial"/>
              </a:rPr>
              <a:t>Komunikacja z Interesariuszami Banku</a:t>
            </a:r>
            <a:endParaRPr sz="1200" dirty="0">
              <a:latin typeface="Arial"/>
              <a:cs typeface="Arial"/>
            </a:endParaRPr>
          </a:p>
        </p:txBody>
      </p:sp>
      <p:sp>
        <p:nvSpPr>
          <p:cNvPr id="21" name="object 10">
            <a:extLst>
              <a:ext uri="{FF2B5EF4-FFF2-40B4-BE49-F238E27FC236}">
                <a16:creationId xmlns:a16="http://schemas.microsoft.com/office/drawing/2014/main" id="{78AE4A6C-40B3-79DD-D821-A4C423543FF1}"/>
              </a:ext>
            </a:extLst>
          </p:cNvPr>
          <p:cNvSpPr txBox="1"/>
          <p:nvPr/>
        </p:nvSpPr>
        <p:spPr>
          <a:xfrm>
            <a:off x="5866995" y="4189548"/>
            <a:ext cx="4077335" cy="2728632"/>
          </a:xfrm>
          <a:prstGeom prst="rect">
            <a:avLst/>
          </a:prstGeom>
        </p:spPr>
        <p:txBody>
          <a:bodyPr vert="horz" wrap="square" lIns="0" tIns="12700" rIns="0" bIns="0" rtlCol="0">
            <a:spAutoFit/>
          </a:bodyPr>
          <a:lstStyle/>
          <a:p>
            <a:pPr marL="228600" marR="5080" indent="-216535" algn="just">
              <a:lnSpc>
                <a:spcPct val="150000"/>
              </a:lnSpc>
              <a:spcBef>
                <a:spcPts val="100"/>
              </a:spcBef>
              <a:buAutoNum type="arabicPeriod"/>
              <a:tabLst>
                <a:tab pos="228600" algn="l"/>
                <a:tab pos="229235" algn="l"/>
              </a:tabLst>
            </a:pPr>
            <a:r>
              <a:rPr lang="pl-PL" sz="900" spc="-10" dirty="0">
                <a:solidFill>
                  <a:srgbClr val="58595B"/>
                </a:solidFill>
                <a:latin typeface="Montserrat"/>
                <a:cs typeface="Montserrat"/>
              </a:rPr>
              <a:t>Kluczowym elementem relacji z otoczeniem społecznym jest przyjazna i skuteczna komunikacja z Interesariuszami Banku. Spółka prowadzi dialog z Interesariuszami w oparciu o standard AA1000W.</a:t>
            </a:r>
          </a:p>
          <a:p>
            <a:pPr marL="228600" marR="5080" indent="-216535" algn="just">
              <a:lnSpc>
                <a:spcPct val="150000"/>
              </a:lnSpc>
              <a:spcBef>
                <a:spcPts val="100"/>
              </a:spcBef>
              <a:buAutoNum type="arabicPeriod"/>
              <a:tabLst>
                <a:tab pos="228600" algn="l"/>
                <a:tab pos="229235" algn="l"/>
              </a:tabLst>
            </a:pPr>
            <a:r>
              <a:rPr lang="pl-PL" sz="900" spc="-10" dirty="0">
                <a:solidFill>
                  <a:srgbClr val="58595B"/>
                </a:solidFill>
                <a:latin typeface="Montserrat"/>
              </a:rPr>
              <a:t>Bank realizując działania komunikacyjne, wspiera realizację celów strategicznych Banku, poprzez budowanie dobrej reputacji </a:t>
            </a:r>
            <a:br>
              <a:rPr lang="pl-PL" sz="900" spc="-10" dirty="0">
                <a:solidFill>
                  <a:srgbClr val="58595B"/>
                </a:solidFill>
                <a:latin typeface="Montserrat"/>
              </a:rPr>
            </a:br>
            <a:r>
              <a:rPr lang="pl-PL" sz="900" spc="-10" dirty="0">
                <a:solidFill>
                  <a:srgbClr val="58595B"/>
                </a:solidFill>
                <a:latin typeface="Montserrat"/>
              </a:rPr>
              <a:t>i zaufania do Spółki oraz marki BOŚ S.A.</a:t>
            </a:r>
          </a:p>
          <a:p>
            <a:pPr marL="228600" marR="5080" indent="-216535" algn="just">
              <a:lnSpc>
                <a:spcPct val="150000"/>
              </a:lnSpc>
              <a:spcBef>
                <a:spcPts val="100"/>
              </a:spcBef>
              <a:buAutoNum type="arabicPeriod"/>
              <a:tabLst>
                <a:tab pos="228600" algn="l"/>
                <a:tab pos="229235" algn="l"/>
              </a:tabLst>
            </a:pPr>
            <a:r>
              <a:rPr lang="pl-PL" sz="900" spc="-10" dirty="0">
                <a:solidFill>
                  <a:srgbClr val="58595B"/>
                </a:solidFill>
                <a:latin typeface="Montserrat"/>
              </a:rPr>
              <a:t>Przekazywane informacje formułowane są w sposób prosty </a:t>
            </a:r>
            <a:br>
              <a:rPr lang="pl-PL" sz="900" spc="-10" dirty="0">
                <a:solidFill>
                  <a:srgbClr val="58595B"/>
                </a:solidFill>
                <a:latin typeface="Montserrat"/>
              </a:rPr>
            </a:br>
            <a:r>
              <a:rPr lang="pl-PL" sz="900" spc="-10" dirty="0">
                <a:solidFill>
                  <a:srgbClr val="58595B"/>
                </a:solidFill>
                <a:latin typeface="Montserrat"/>
              </a:rPr>
              <a:t>i umożliwiający ich zrozumienie, zgodnie z „Deklaracją banków </a:t>
            </a:r>
            <a:br>
              <a:rPr lang="pl-PL" sz="900" spc="-10" dirty="0">
                <a:solidFill>
                  <a:srgbClr val="58595B"/>
                </a:solidFill>
                <a:latin typeface="Montserrat"/>
              </a:rPr>
            </a:br>
            <a:r>
              <a:rPr lang="pl-PL" sz="900" spc="-10" dirty="0">
                <a:solidFill>
                  <a:srgbClr val="58595B"/>
                </a:solidFill>
                <a:latin typeface="Montserrat"/>
              </a:rPr>
              <a:t>w sprawie standardu prostego języka”.</a:t>
            </a:r>
          </a:p>
          <a:p>
            <a:pPr marL="228600" marR="5080" indent="-216535" algn="just">
              <a:lnSpc>
                <a:spcPct val="150000"/>
              </a:lnSpc>
              <a:spcBef>
                <a:spcPts val="100"/>
              </a:spcBef>
              <a:buAutoNum type="arabicPeriod"/>
              <a:tabLst>
                <a:tab pos="228600" algn="l"/>
                <a:tab pos="229235" algn="l"/>
              </a:tabLst>
            </a:pPr>
            <a:r>
              <a:rPr lang="pl-PL" sz="900" spc="-10" dirty="0">
                <a:solidFill>
                  <a:srgbClr val="58595B"/>
                </a:solidFill>
                <a:latin typeface="Montserrat"/>
              </a:rPr>
              <a:t>Komunikacja Banku jest realizowana poprzez dwa obszary komunikacyjne: komunikację zewnętrzną oraz komunikację wewnętrzną. Bank prowadząc komunikację, dąży do podnoszenia </a:t>
            </a:r>
            <a:br>
              <a:rPr lang="pl-PL" sz="900" spc="-10" dirty="0">
                <a:solidFill>
                  <a:srgbClr val="58595B"/>
                </a:solidFill>
                <a:latin typeface="Montserrat"/>
              </a:rPr>
            </a:br>
            <a:r>
              <a:rPr lang="pl-PL" sz="900" spc="-10" dirty="0">
                <a:solidFill>
                  <a:srgbClr val="58595B"/>
                </a:solidFill>
                <a:latin typeface="Montserrat"/>
              </a:rPr>
              <a:t>i rozwijania wypracowanych standardów komunikacji.</a:t>
            </a:r>
          </a:p>
        </p:txBody>
      </p:sp>
      <p:sp>
        <p:nvSpPr>
          <p:cNvPr id="22" name="object 7">
            <a:extLst>
              <a:ext uri="{FF2B5EF4-FFF2-40B4-BE49-F238E27FC236}">
                <a16:creationId xmlns:a16="http://schemas.microsoft.com/office/drawing/2014/main" id="{CFE62F2C-233F-B87D-8FCA-7C52827A30D1}"/>
              </a:ext>
            </a:extLst>
          </p:cNvPr>
          <p:cNvSpPr txBox="1"/>
          <p:nvPr/>
        </p:nvSpPr>
        <p:spPr>
          <a:xfrm>
            <a:off x="6405880" y="176154"/>
            <a:ext cx="3968597" cy="380873"/>
          </a:xfrm>
          <a:prstGeom prst="rect">
            <a:avLst/>
          </a:prstGeom>
        </p:spPr>
        <p:txBody>
          <a:bodyPr vert="horz" wrap="square" lIns="0" tIns="72390" rIns="0" bIns="0" rtlCol="0">
            <a:spAutoFit/>
          </a:bodyPr>
          <a:lstStyle/>
          <a:p>
            <a:pPr marL="12700" algn="l">
              <a:spcBef>
                <a:spcPts val="135"/>
              </a:spcBef>
            </a:pPr>
            <a:r>
              <a:rPr lang="pl-PL" sz="1000" b="1" spc="-25" dirty="0">
                <a:solidFill>
                  <a:srgbClr val="006647"/>
                </a:solidFill>
                <a:latin typeface="Montserrat"/>
                <a:cs typeface="Montserrat"/>
              </a:rPr>
              <a:t>Deklaracja budowania relacji z otoczeniem społecznym oraz minimalizowania negatywnego wpływu na społeczeństwo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620"/>
            <a:ext cx="10692130" cy="7548880"/>
          </a:xfrm>
          <a:custGeom>
            <a:avLst/>
            <a:gdLst/>
            <a:ahLst/>
            <a:cxnLst/>
            <a:rect l="l" t="t" r="r" b="b"/>
            <a:pathLst>
              <a:path w="10692130" h="7548880">
                <a:moveTo>
                  <a:pt x="6691452" y="952500"/>
                </a:moveTo>
                <a:lnTo>
                  <a:pt x="6691262" y="901700"/>
                </a:lnTo>
                <a:lnTo>
                  <a:pt x="6690665" y="850900"/>
                </a:lnTo>
                <a:lnTo>
                  <a:pt x="6689687" y="800100"/>
                </a:lnTo>
                <a:lnTo>
                  <a:pt x="6688315" y="762000"/>
                </a:lnTo>
                <a:lnTo>
                  <a:pt x="6686563" y="711200"/>
                </a:lnTo>
                <a:lnTo>
                  <a:pt x="6684416" y="660400"/>
                </a:lnTo>
                <a:lnTo>
                  <a:pt x="6681889" y="609600"/>
                </a:lnTo>
                <a:lnTo>
                  <a:pt x="6678968" y="571500"/>
                </a:lnTo>
                <a:lnTo>
                  <a:pt x="6675679" y="520700"/>
                </a:lnTo>
                <a:lnTo>
                  <a:pt x="6671996" y="469900"/>
                </a:lnTo>
                <a:lnTo>
                  <a:pt x="6667944" y="419100"/>
                </a:lnTo>
                <a:lnTo>
                  <a:pt x="6663512" y="381000"/>
                </a:lnTo>
                <a:lnTo>
                  <a:pt x="6658699" y="330200"/>
                </a:lnTo>
                <a:lnTo>
                  <a:pt x="6653517" y="279400"/>
                </a:lnTo>
                <a:lnTo>
                  <a:pt x="6647955" y="241300"/>
                </a:lnTo>
                <a:lnTo>
                  <a:pt x="6642036" y="190500"/>
                </a:lnTo>
                <a:lnTo>
                  <a:pt x="6635737" y="139700"/>
                </a:lnTo>
                <a:lnTo>
                  <a:pt x="6629070" y="101600"/>
                </a:lnTo>
                <a:lnTo>
                  <a:pt x="6622034" y="50800"/>
                </a:lnTo>
                <a:lnTo>
                  <a:pt x="6614630" y="0"/>
                </a:lnTo>
                <a:lnTo>
                  <a:pt x="3624491" y="0"/>
                </a:lnTo>
                <a:lnTo>
                  <a:pt x="3634524" y="25400"/>
                </a:lnTo>
                <a:lnTo>
                  <a:pt x="3648887" y="63500"/>
                </a:lnTo>
                <a:lnTo>
                  <a:pt x="3662565" y="114300"/>
                </a:lnTo>
                <a:lnTo>
                  <a:pt x="3675557" y="152400"/>
                </a:lnTo>
                <a:lnTo>
                  <a:pt x="3687864" y="203200"/>
                </a:lnTo>
                <a:lnTo>
                  <a:pt x="3699459" y="241300"/>
                </a:lnTo>
                <a:lnTo>
                  <a:pt x="3710368" y="292100"/>
                </a:lnTo>
                <a:lnTo>
                  <a:pt x="3720554" y="342900"/>
                </a:lnTo>
                <a:lnTo>
                  <a:pt x="3730028" y="381000"/>
                </a:lnTo>
                <a:lnTo>
                  <a:pt x="3738778" y="431800"/>
                </a:lnTo>
                <a:lnTo>
                  <a:pt x="3746804" y="469900"/>
                </a:lnTo>
                <a:lnTo>
                  <a:pt x="3754082" y="520700"/>
                </a:lnTo>
                <a:lnTo>
                  <a:pt x="3760635" y="571500"/>
                </a:lnTo>
                <a:lnTo>
                  <a:pt x="3766439" y="609600"/>
                </a:lnTo>
                <a:lnTo>
                  <a:pt x="3771481" y="660400"/>
                </a:lnTo>
                <a:lnTo>
                  <a:pt x="3775773" y="711200"/>
                </a:lnTo>
                <a:lnTo>
                  <a:pt x="3779291" y="762000"/>
                </a:lnTo>
                <a:lnTo>
                  <a:pt x="3782034" y="800100"/>
                </a:lnTo>
                <a:lnTo>
                  <a:pt x="3784015" y="850900"/>
                </a:lnTo>
                <a:lnTo>
                  <a:pt x="3785197" y="901700"/>
                </a:lnTo>
                <a:lnTo>
                  <a:pt x="3785590" y="952500"/>
                </a:lnTo>
                <a:lnTo>
                  <a:pt x="3785197" y="1003300"/>
                </a:lnTo>
                <a:lnTo>
                  <a:pt x="3784015" y="1054100"/>
                </a:lnTo>
                <a:lnTo>
                  <a:pt x="3782034" y="1092200"/>
                </a:lnTo>
                <a:lnTo>
                  <a:pt x="3779291" y="1143000"/>
                </a:lnTo>
                <a:lnTo>
                  <a:pt x="3775773" y="1193800"/>
                </a:lnTo>
                <a:lnTo>
                  <a:pt x="3771481" y="1244600"/>
                </a:lnTo>
                <a:lnTo>
                  <a:pt x="3766439" y="1282700"/>
                </a:lnTo>
                <a:lnTo>
                  <a:pt x="3760635" y="1333500"/>
                </a:lnTo>
                <a:lnTo>
                  <a:pt x="3754082" y="1384300"/>
                </a:lnTo>
                <a:lnTo>
                  <a:pt x="3746804" y="1422400"/>
                </a:lnTo>
                <a:lnTo>
                  <a:pt x="3738778" y="1473200"/>
                </a:lnTo>
                <a:lnTo>
                  <a:pt x="3730028" y="1524000"/>
                </a:lnTo>
                <a:lnTo>
                  <a:pt x="3720554" y="1562100"/>
                </a:lnTo>
                <a:lnTo>
                  <a:pt x="3710368" y="1612900"/>
                </a:lnTo>
                <a:lnTo>
                  <a:pt x="3699459" y="1651000"/>
                </a:lnTo>
                <a:lnTo>
                  <a:pt x="3687864" y="1701800"/>
                </a:lnTo>
                <a:lnTo>
                  <a:pt x="3675557" y="1739900"/>
                </a:lnTo>
                <a:lnTo>
                  <a:pt x="3662565" y="1790700"/>
                </a:lnTo>
                <a:lnTo>
                  <a:pt x="3648887" y="1828800"/>
                </a:lnTo>
                <a:lnTo>
                  <a:pt x="3634524" y="1879600"/>
                </a:lnTo>
                <a:lnTo>
                  <a:pt x="3619500" y="1917700"/>
                </a:lnTo>
                <a:lnTo>
                  <a:pt x="3603790" y="1968500"/>
                </a:lnTo>
                <a:lnTo>
                  <a:pt x="3587432" y="2006600"/>
                </a:lnTo>
                <a:lnTo>
                  <a:pt x="3570427" y="2044700"/>
                </a:lnTo>
                <a:lnTo>
                  <a:pt x="3552761" y="2095500"/>
                </a:lnTo>
                <a:lnTo>
                  <a:pt x="3534460" y="2133600"/>
                </a:lnTo>
                <a:lnTo>
                  <a:pt x="3515512" y="2171700"/>
                </a:lnTo>
                <a:lnTo>
                  <a:pt x="3495941" y="2222500"/>
                </a:lnTo>
                <a:lnTo>
                  <a:pt x="3475748" y="2260600"/>
                </a:lnTo>
                <a:lnTo>
                  <a:pt x="3454933" y="2298700"/>
                </a:lnTo>
                <a:lnTo>
                  <a:pt x="3433521" y="2336800"/>
                </a:lnTo>
                <a:lnTo>
                  <a:pt x="3411486" y="2374900"/>
                </a:lnTo>
                <a:lnTo>
                  <a:pt x="3388855" y="2413000"/>
                </a:lnTo>
                <a:lnTo>
                  <a:pt x="3365639" y="2451100"/>
                </a:lnTo>
                <a:lnTo>
                  <a:pt x="3341827" y="2489200"/>
                </a:lnTo>
                <a:lnTo>
                  <a:pt x="3317443" y="2527300"/>
                </a:lnTo>
                <a:lnTo>
                  <a:pt x="3292475" y="2565400"/>
                </a:lnTo>
                <a:lnTo>
                  <a:pt x="3266948" y="2603500"/>
                </a:lnTo>
                <a:lnTo>
                  <a:pt x="3240849" y="2641600"/>
                </a:lnTo>
                <a:lnTo>
                  <a:pt x="3214205" y="2679700"/>
                </a:lnTo>
                <a:lnTo>
                  <a:pt x="3187001" y="2717800"/>
                </a:lnTo>
                <a:lnTo>
                  <a:pt x="3159264" y="2755900"/>
                </a:lnTo>
                <a:lnTo>
                  <a:pt x="3130981" y="2794000"/>
                </a:lnTo>
                <a:lnTo>
                  <a:pt x="3102165" y="2819400"/>
                </a:lnTo>
                <a:lnTo>
                  <a:pt x="3072828" y="2857500"/>
                </a:lnTo>
                <a:lnTo>
                  <a:pt x="3042983" y="2895600"/>
                </a:lnTo>
                <a:lnTo>
                  <a:pt x="3012605" y="2921000"/>
                </a:lnTo>
                <a:lnTo>
                  <a:pt x="2981731" y="2959100"/>
                </a:lnTo>
                <a:lnTo>
                  <a:pt x="2950362" y="2984500"/>
                </a:lnTo>
                <a:lnTo>
                  <a:pt x="2918485" y="3022600"/>
                </a:lnTo>
                <a:lnTo>
                  <a:pt x="2886125" y="3048000"/>
                </a:lnTo>
                <a:lnTo>
                  <a:pt x="2853296" y="3086100"/>
                </a:lnTo>
                <a:lnTo>
                  <a:pt x="2819971" y="3111500"/>
                </a:lnTo>
                <a:lnTo>
                  <a:pt x="2786189" y="3149600"/>
                </a:lnTo>
                <a:lnTo>
                  <a:pt x="2751937" y="3175000"/>
                </a:lnTo>
                <a:lnTo>
                  <a:pt x="2682075" y="3225800"/>
                </a:lnTo>
                <a:lnTo>
                  <a:pt x="2646476" y="3263900"/>
                </a:lnTo>
                <a:lnTo>
                  <a:pt x="2610434" y="3289300"/>
                </a:lnTo>
                <a:lnTo>
                  <a:pt x="2537053" y="3340100"/>
                </a:lnTo>
                <a:lnTo>
                  <a:pt x="2461996" y="3390900"/>
                </a:lnTo>
                <a:lnTo>
                  <a:pt x="2385314" y="3441700"/>
                </a:lnTo>
                <a:lnTo>
                  <a:pt x="2346375" y="3454400"/>
                </a:lnTo>
                <a:lnTo>
                  <a:pt x="2227237" y="3530600"/>
                </a:lnTo>
                <a:lnTo>
                  <a:pt x="2186775" y="3543300"/>
                </a:lnTo>
                <a:lnTo>
                  <a:pt x="2145944" y="3568700"/>
                </a:lnTo>
                <a:lnTo>
                  <a:pt x="2104771" y="3581400"/>
                </a:lnTo>
                <a:lnTo>
                  <a:pt x="2063229" y="3606800"/>
                </a:lnTo>
                <a:lnTo>
                  <a:pt x="2021344" y="3619500"/>
                </a:lnTo>
                <a:lnTo>
                  <a:pt x="1979117" y="3644900"/>
                </a:lnTo>
                <a:lnTo>
                  <a:pt x="1893671" y="3670300"/>
                </a:lnTo>
                <a:lnTo>
                  <a:pt x="1850466" y="3695700"/>
                </a:lnTo>
                <a:lnTo>
                  <a:pt x="1493964" y="3797300"/>
                </a:lnTo>
                <a:lnTo>
                  <a:pt x="1448142" y="3797300"/>
                </a:lnTo>
                <a:lnTo>
                  <a:pt x="1355712" y="3822700"/>
                </a:lnTo>
                <a:lnTo>
                  <a:pt x="1309128" y="3822700"/>
                </a:lnTo>
                <a:lnTo>
                  <a:pt x="1262303" y="3835400"/>
                </a:lnTo>
                <a:lnTo>
                  <a:pt x="1215237" y="3835400"/>
                </a:lnTo>
                <a:lnTo>
                  <a:pt x="1167942" y="3848100"/>
                </a:lnTo>
                <a:lnTo>
                  <a:pt x="1024750" y="3848100"/>
                </a:lnTo>
                <a:lnTo>
                  <a:pt x="976604" y="3860800"/>
                </a:lnTo>
                <a:lnTo>
                  <a:pt x="782840" y="3860800"/>
                </a:lnTo>
                <a:lnTo>
                  <a:pt x="734682" y="3848100"/>
                </a:lnTo>
                <a:lnTo>
                  <a:pt x="591502" y="3848100"/>
                </a:lnTo>
                <a:lnTo>
                  <a:pt x="544207" y="3835400"/>
                </a:lnTo>
                <a:lnTo>
                  <a:pt x="497141" y="3835400"/>
                </a:lnTo>
                <a:lnTo>
                  <a:pt x="450316" y="3822700"/>
                </a:lnTo>
                <a:lnTo>
                  <a:pt x="403733" y="3822700"/>
                </a:lnTo>
                <a:lnTo>
                  <a:pt x="311302" y="3797300"/>
                </a:lnTo>
                <a:lnTo>
                  <a:pt x="265480" y="3797300"/>
                </a:lnTo>
                <a:lnTo>
                  <a:pt x="40474" y="3733800"/>
                </a:lnTo>
                <a:lnTo>
                  <a:pt x="0" y="3721100"/>
                </a:lnTo>
                <a:lnTo>
                  <a:pt x="0" y="6692900"/>
                </a:lnTo>
                <a:lnTo>
                  <a:pt x="25133" y="6705600"/>
                </a:lnTo>
                <a:lnTo>
                  <a:pt x="71678" y="6705600"/>
                </a:lnTo>
                <a:lnTo>
                  <a:pt x="118338" y="6718300"/>
                </a:lnTo>
                <a:lnTo>
                  <a:pt x="165112" y="6718300"/>
                </a:lnTo>
                <a:lnTo>
                  <a:pt x="212013" y="6731000"/>
                </a:lnTo>
                <a:lnTo>
                  <a:pt x="306133" y="6731000"/>
                </a:lnTo>
                <a:lnTo>
                  <a:pt x="353364" y="6743700"/>
                </a:lnTo>
                <a:lnTo>
                  <a:pt x="448144" y="6743700"/>
                </a:lnTo>
                <a:lnTo>
                  <a:pt x="495693" y="6756400"/>
                </a:lnTo>
                <a:lnTo>
                  <a:pt x="1263751" y="6756400"/>
                </a:lnTo>
                <a:lnTo>
                  <a:pt x="1311300" y="6743700"/>
                </a:lnTo>
                <a:lnTo>
                  <a:pt x="1406080" y="6743700"/>
                </a:lnTo>
                <a:lnTo>
                  <a:pt x="1453311" y="6731000"/>
                </a:lnTo>
                <a:lnTo>
                  <a:pt x="1547431" y="6731000"/>
                </a:lnTo>
                <a:lnTo>
                  <a:pt x="1594332" y="6718300"/>
                </a:lnTo>
                <a:lnTo>
                  <a:pt x="1641106" y="6718300"/>
                </a:lnTo>
                <a:lnTo>
                  <a:pt x="1687766" y="6705600"/>
                </a:lnTo>
                <a:lnTo>
                  <a:pt x="1734312" y="6705600"/>
                </a:lnTo>
                <a:lnTo>
                  <a:pt x="1827034" y="6680200"/>
                </a:lnTo>
                <a:lnTo>
                  <a:pt x="1873224" y="6680200"/>
                </a:lnTo>
                <a:lnTo>
                  <a:pt x="1919274" y="6667500"/>
                </a:lnTo>
                <a:lnTo>
                  <a:pt x="1965210" y="6667500"/>
                </a:lnTo>
                <a:lnTo>
                  <a:pt x="2102231" y="6629400"/>
                </a:lnTo>
                <a:lnTo>
                  <a:pt x="2147646" y="6629400"/>
                </a:lnTo>
                <a:lnTo>
                  <a:pt x="2812046" y="6438900"/>
                </a:lnTo>
                <a:lnTo>
                  <a:pt x="2855150" y="6413500"/>
                </a:lnTo>
                <a:lnTo>
                  <a:pt x="2983509" y="6375400"/>
                </a:lnTo>
                <a:lnTo>
                  <a:pt x="3025978" y="6350000"/>
                </a:lnTo>
                <a:lnTo>
                  <a:pt x="3110420" y="6324600"/>
                </a:lnTo>
                <a:lnTo>
                  <a:pt x="3152381" y="6299200"/>
                </a:lnTo>
                <a:lnTo>
                  <a:pt x="3194189" y="6286500"/>
                </a:lnTo>
                <a:lnTo>
                  <a:pt x="3235820" y="6261100"/>
                </a:lnTo>
                <a:lnTo>
                  <a:pt x="3277285" y="6248400"/>
                </a:lnTo>
                <a:lnTo>
                  <a:pt x="3318573" y="6223000"/>
                </a:lnTo>
                <a:lnTo>
                  <a:pt x="3359683" y="6210300"/>
                </a:lnTo>
                <a:lnTo>
                  <a:pt x="3400628" y="6184900"/>
                </a:lnTo>
                <a:lnTo>
                  <a:pt x="3441382" y="6172200"/>
                </a:lnTo>
                <a:lnTo>
                  <a:pt x="3481971" y="6146800"/>
                </a:lnTo>
                <a:lnTo>
                  <a:pt x="3522370" y="6134100"/>
                </a:lnTo>
                <a:lnTo>
                  <a:pt x="3602634" y="6083300"/>
                </a:lnTo>
                <a:lnTo>
                  <a:pt x="3642487" y="6070600"/>
                </a:lnTo>
                <a:lnTo>
                  <a:pt x="3760927" y="5994400"/>
                </a:lnTo>
                <a:lnTo>
                  <a:pt x="3800030" y="5981700"/>
                </a:lnTo>
                <a:lnTo>
                  <a:pt x="3992613" y="5854700"/>
                </a:lnTo>
                <a:lnTo>
                  <a:pt x="4030535" y="5829300"/>
                </a:lnTo>
                <a:lnTo>
                  <a:pt x="4068254" y="5816600"/>
                </a:lnTo>
                <a:lnTo>
                  <a:pt x="4253789" y="5689600"/>
                </a:lnTo>
                <a:lnTo>
                  <a:pt x="4290263" y="5651500"/>
                </a:lnTo>
                <a:lnTo>
                  <a:pt x="4434065" y="5549900"/>
                </a:lnTo>
                <a:lnTo>
                  <a:pt x="4504652" y="5499100"/>
                </a:lnTo>
                <a:lnTo>
                  <a:pt x="4539615" y="5461000"/>
                </a:lnTo>
                <a:lnTo>
                  <a:pt x="4643171" y="5384800"/>
                </a:lnTo>
                <a:lnTo>
                  <a:pt x="4677232" y="5346700"/>
                </a:lnTo>
                <a:lnTo>
                  <a:pt x="4744682" y="5295900"/>
                </a:lnTo>
                <a:lnTo>
                  <a:pt x="4778057" y="5257800"/>
                </a:lnTo>
                <a:lnTo>
                  <a:pt x="4844110" y="5207000"/>
                </a:lnTo>
                <a:lnTo>
                  <a:pt x="4876774" y="5168900"/>
                </a:lnTo>
                <a:lnTo>
                  <a:pt x="4909210" y="5143500"/>
                </a:lnTo>
                <a:lnTo>
                  <a:pt x="4941405" y="5105400"/>
                </a:lnTo>
                <a:lnTo>
                  <a:pt x="4973358" y="5080000"/>
                </a:lnTo>
                <a:lnTo>
                  <a:pt x="5005057" y="5041900"/>
                </a:lnTo>
                <a:lnTo>
                  <a:pt x="5036528" y="5016500"/>
                </a:lnTo>
                <a:lnTo>
                  <a:pt x="5067744" y="4978400"/>
                </a:lnTo>
                <a:lnTo>
                  <a:pt x="5098720" y="4953000"/>
                </a:lnTo>
                <a:lnTo>
                  <a:pt x="5129454" y="4914900"/>
                </a:lnTo>
                <a:lnTo>
                  <a:pt x="5159921" y="4876800"/>
                </a:lnTo>
                <a:lnTo>
                  <a:pt x="5190147" y="4851400"/>
                </a:lnTo>
                <a:lnTo>
                  <a:pt x="5220119" y="4813300"/>
                </a:lnTo>
                <a:lnTo>
                  <a:pt x="5249837" y="4787900"/>
                </a:lnTo>
                <a:lnTo>
                  <a:pt x="5279301" y="4749800"/>
                </a:lnTo>
                <a:lnTo>
                  <a:pt x="5308498" y="4711700"/>
                </a:lnTo>
                <a:lnTo>
                  <a:pt x="5337441" y="4686300"/>
                </a:lnTo>
                <a:lnTo>
                  <a:pt x="5366118" y="4648200"/>
                </a:lnTo>
                <a:lnTo>
                  <a:pt x="5394541" y="4610100"/>
                </a:lnTo>
                <a:lnTo>
                  <a:pt x="5422697" y="4572000"/>
                </a:lnTo>
                <a:lnTo>
                  <a:pt x="5450598" y="4546600"/>
                </a:lnTo>
                <a:lnTo>
                  <a:pt x="5478221" y="4508500"/>
                </a:lnTo>
                <a:lnTo>
                  <a:pt x="5505577" y="4470400"/>
                </a:lnTo>
                <a:lnTo>
                  <a:pt x="5532666" y="4432300"/>
                </a:lnTo>
                <a:lnTo>
                  <a:pt x="5559476" y="4394200"/>
                </a:lnTo>
                <a:lnTo>
                  <a:pt x="5586019" y="4356100"/>
                </a:lnTo>
                <a:lnTo>
                  <a:pt x="5612295" y="4330700"/>
                </a:lnTo>
                <a:lnTo>
                  <a:pt x="5638279" y="4292600"/>
                </a:lnTo>
                <a:lnTo>
                  <a:pt x="5663997" y="4254500"/>
                </a:lnTo>
                <a:lnTo>
                  <a:pt x="5689435" y="4216400"/>
                </a:lnTo>
                <a:lnTo>
                  <a:pt x="5714593" y="4178300"/>
                </a:lnTo>
                <a:lnTo>
                  <a:pt x="5739473" y="4140200"/>
                </a:lnTo>
                <a:lnTo>
                  <a:pt x="5764060" y="4102100"/>
                </a:lnTo>
                <a:lnTo>
                  <a:pt x="5788368" y="4064000"/>
                </a:lnTo>
                <a:lnTo>
                  <a:pt x="5812383" y="4025900"/>
                </a:lnTo>
                <a:lnTo>
                  <a:pt x="5836120" y="3987800"/>
                </a:lnTo>
                <a:lnTo>
                  <a:pt x="5859564" y="3949700"/>
                </a:lnTo>
                <a:lnTo>
                  <a:pt x="5882716" y="3911600"/>
                </a:lnTo>
                <a:lnTo>
                  <a:pt x="5905576" y="3873500"/>
                </a:lnTo>
                <a:lnTo>
                  <a:pt x="5913094" y="3860800"/>
                </a:lnTo>
                <a:lnTo>
                  <a:pt x="5928131" y="3835400"/>
                </a:lnTo>
                <a:lnTo>
                  <a:pt x="5950407" y="3797300"/>
                </a:lnTo>
                <a:lnTo>
                  <a:pt x="5972378" y="3759200"/>
                </a:lnTo>
                <a:lnTo>
                  <a:pt x="5994057" y="3708400"/>
                </a:lnTo>
                <a:lnTo>
                  <a:pt x="6015431" y="3670300"/>
                </a:lnTo>
                <a:lnTo>
                  <a:pt x="6036500" y="3632200"/>
                </a:lnTo>
                <a:lnTo>
                  <a:pt x="6057265" y="3594100"/>
                </a:lnTo>
                <a:lnTo>
                  <a:pt x="6077737" y="3556000"/>
                </a:lnTo>
                <a:lnTo>
                  <a:pt x="6097892" y="3517900"/>
                </a:lnTo>
                <a:lnTo>
                  <a:pt x="6117742" y="3467100"/>
                </a:lnTo>
                <a:lnTo>
                  <a:pt x="6137287" y="3429000"/>
                </a:lnTo>
                <a:lnTo>
                  <a:pt x="6156515" y="3390900"/>
                </a:lnTo>
                <a:lnTo>
                  <a:pt x="6175426" y="3352800"/>
                </a:lnTo>
                <a:lnTo>
                  <a:pt x="6194031" y="3302000"/>
                </a:lnTo>
                <a:lnTo>
                  <a:pt x="6212319" y="3263900"/>
                </a:lnTo>
                <a:lnTo>
                  <a:pt x="6230302" y="3225800"/>
                </a:lnTo>
                <a:lnTo>
                  <a:pt x="6247955" y="3187700"/>
                </a:lnTo>
                <a:lnTo>
                  <a:pt x="6265291" y="3136900"/>
                </a:lnTo>
                <a:lnTo>
                  <a:pt x="6282296" y="3098800"/>
                </a:lnTo>
                <a:lnTo>
                  <a:pt x="6298984" y="3060700"/>
                </a:lnTo>
                <a:lnTo>
                  <a:pt x="6315354" y="3009900"/>
                </a:lnTo>
                <a:lnTo>
                  <a:pt x="6331394" y="2971800"/>
                </a:lnTo>
                <a:lnTo>
                  <a:pt x="6347104" y="2921000"/>
                </a:lnTo>
                <a:lnTo>
                  <a:pt x="6362497" y="2882900"/>
                </a:lnTo>
                <a:lnTo>
                  <a:pt x="6377546" y="2844800"/>
                </a:lnTo>
                <a:lnTo>
                  <a:pt x="6392265" y="2794000"/>
                </a:lnTo>
                <a:lnTo>
                  <a:pt x="6406655" y="2755900"/>
                </a:lnTo>
                <a:lnTo>
                  <a:pt x="6420701" y="2705100"/>
                </a:lnTo>
                <a:lnTo>
                  <a:pt x="6434417" y="2667000"/>
                </a:lnTo>
                <a:lnTo>
                  <a:pt x="6447803" y="2616200"/>
                </a:lnTo>
                <a:lnTo>
                  <a:pt x="6460833" y="2578100"/>
                </a:lnTo>
                <a:lnTo>
                  <a:pt x="6473533" y="2527300"/>
                </a:lnTo>
                <a:lnTo>
                  <a:pt x="6485890" y="2489200"/>
                </a:lnTo>
                <a:lnTo>
                  <a:pt x="6497904" y="2438400"/>
                </a:lnTo>
                <a:lnTo>
                  <a:pt x="6509563" y="2400300"/>
                </a:lnTo>
                <a:lnTo>
                  <a:pt x="6520878" y="2349500"/>
                </a:lnTo>
                <a:lnTo>
                  <a:pt x="6531851" y="2311400"/>
                </a:lnTo>
                <a:lnTo>
                  <a:pt x="6542468" y="2260600"/>
                </a:lnTo>
                <a:lnTo>
                  <a:pt x="6552743" y="2222500"/>
                </a:lnTo>
                <a:lnTo>
                  <a:pt x="6562649" y="2171700"/>
                </a:lnTo>
                <a:lnTo>
                  <a:pt x="6572212" y="2133600"/>
                </a:lnTo>
                <a:lnTo>
                  <a:pt x="6581419" y="2082800"/>
                </a:lnTo>
                <a:lnTo>
                  <a:pt x="6590258" y="2032000"/>
                </a:lnTo>
                <a:lnTo>
                  <a:pt x="6598742" y="1993900"/>
                </a:lnTo>
                <a:lnTo>
                  <a:pt x="6606870" y="1943100"/>
                </a:lnTo>
                <a:lnTo>
                  <a:pt x="6614630" y="1892300"/>
                </a:lnTo>
                <a:lnTo>
                  <a:pt x="6622034" y="1854200"/>
                </a:lnTo>
                <a:lnTo>
                  <a:pt x="6629070" y="1803400"/>
                </a:lnTo>
                <a:lnTo>
                  <a:pt x="6635737" y="1765300"/>
                </a:lnTo>
                <a:lnTo>
                  <a:pt x="6642036" y="1714500"/>
                </a:lnTo>
                <a:lnTo>
                  <a:pt x="6647955" y="1663700"/>
                </a:lnTo>
                <a:lnTo>
                  <a:pt x="6653517" y="1612900"/>
                </a:lnTo>
                <a:lnTo>
                  <a:pt x="6658699" y="1574800"/>
                </a:lnTo>
                <a:lnTo>
                  <a:pt x="6663512" y="1524000"/>
                </a:lnTo>
                <a:lnTo>
                  <a:pt x="6667944" y="1473200"/>
                </a:lnTo>
                <a:lnTo>
                  <a:pt x="6671996" y="1435100"/>
                </a:lnTo>
                <a:lnTo>
                  <a:pt x="6675679" y="1384300"/>
                </a:lnTo>
                <a:lnTo>
                  <a:pt x="6678968" y="1333500"/>
                </a:lnTo>
                <a:lnTo>
                  <a:pt x="6681889" y="1282700"/>
                </a:lnTo>
                <a:lnTo>
                  <a:pt x="6684416" y="1244600"/>
                </a:lnTo>
                <a:lnTo>
                  <a:pt x="6686563" y="1193800"/>
                </a:lnTo>
                <a:lnTo>
                  <a:pt x="6688315" y="1143000"/>
                </a:lnTo>
                <a:lnTo>
                  <a:pt x="6689687" y="1092200"/>
                </a:lnTo>
                <a:lnTo>
                  <a:pt x="6690665" y="1041400"/>
                </a:lnTo>
                <a:lnTo>
                  <a:pt x="6691262" y="1003300"/>
                </a:lnTo>
                <a:lnTo>
                  <a:pt x="6691452" y="952500"/>
                </a:lnTo>
                <a:close/>
              </a:path>
              <a:path w="10692130" h="7548880">
                <a:moveTo>
                  <a:pt x="7492987" y="7548143"/>
                </a:moveTo>
                <a:lnTo>
                  <a:pt x="7492581" y="7548385"/>
                </a:lnTo>
                <a:lnTo>
                  <a:pt x="7492886" y="7548385"/>
                </a:lnTo>
                <a:lnTo>
                  <a:pt x="7492987" y="7548143"/>
                </a:lnTo>
                <a:close/>
              </a:path>
              <a:path w="10692130" h="7548880">
                <a:moveTo>
                  <a:pt x="10692003" y="5516384"/>
                </a:moveTo>
                <a:lnTo>
                  <a:pt x="10658297" y="5516384"/>
                </a:lnTo>
                <a:lnTo>
                  <a:pt x="10611244" y="5503684"/>
                </a:lnTo>
                <a:lnTo>
                  <a:pt x="10563949" y="5503684"/>
                </a:lnTo>
                <a:lnTo>
                  <a:pt x="10516425" y="5490984"/>
                </a:lnTo>
                <a:lnTo>
                  <a:pt x="10035019" y="5490984"/>
                </a:lnTo>
                <a:lnTo>
                  <a:pt x="9987496" y="5503684"/>
                </a:lnTo>
                <a:lnTo>
                  <a:pt x="9940201" y="5503684"/>
                </a:lnTo>
                <a:lnTo>
                  <a:pt x="9893148" y="5516384"/>
                </a:lnTo>
                <a:lnTo>
                  <a:pt x="9846310" y="5516384"/>
                </a:lnTo>
                <a:lnTo>
                  <a:pt x="9799726" y="5529084"/>
                </a:lnTo>
                <a:lnTo>
                  <a:pt x="9753384" y="5529084"/>
                </a:lnTo>
                <a:lnTo>
                  <a:pt x="9615919" y="5567184"/>
                </a:lnTo>
                <a:lnTo>
                  <a:pt x="9570631" y="5567184"/>
                </a:lnTo>
                <a:lnTo>
                  <a:pt x="9392336" y="5617984"/>
                </a:lnTo>
                <a:lnTo>
                  <a:pt x="9348508" y="5643384"/>
                </a:lnTo>
                <a:lnTo>
                  <a:pt x="9218892" y="5681484"/>
                </a:lnTo>
                <a:lnTo>
                  <a:pt x="9176334" y="5706884"/>
                </a:lnTo>
                <a:lnTo>
                  <a:pt x="9092222" y="5732284"/>
                </a:lnTo>
                <a:lnTo>
                  <a:pt x="9050680" y="5757684"/>
                </a:lnTo>
                <a:lnTo>
                  <a:pt x="9009494" y="5770384"/>
                </a:lnTo>
                <a:lnTo>
                  <a:pt x="8928214" y="5821184"/>
                </a:lnTo>
                <a:lnTo>
                  <a:pt x="8888120" y="5833884"/>
                </a:lnTo>
                <a:lnTo>
                  <a:pt x="8848407" y="5859284"/>
                </a:lnTo>
                <a:lnTo>
                  <a:pt x="8731593" y="5935484"/>
                </a:lnTo>
                <a:lnTo>
                  <a:pt x="8655710" y="5986284"/>
                </a:lnTo>
                <a:lnTo>
                  <a:pt x="8581492" y="6037084"/>
                </a:lnTo>
                <a:lnTo>
                  <a:pt x="8508975" y="6087884"/>
                </a:lnTo>
                <a:lnTo>
                  <a:pt x="8438223" y="6138684"/>
                </a:lnTo>
                <a:lnTo>
                  <a:pt x="8403514" y="6176784"/>
                </a:lnTo>
                <a:lnTo>
                  <a:pt x="8369262" y="6202184"/>
                </a:lnTo>
                <a:lnTo>
                  <a:pt x="8335480" y="6227584"/>
                </a:lnTo>
                <a:lnTo>
                  <a:pt x="8302168" y="6265684"/>
                </a:lnTo>
                <a:lnTo>
                  <a:pt x="8269325" y="6291084"/>
                </a:lnTo>
                <a:lnTo>
                  <a:pt x="8236966" y="6316485"/>
                </a:lnTo>
                <a:lnTo>
                  <a:pt x="8205089" y="6354585"/>
                </a:lnTo>
                <a:lnTo>
                  <a:pt x="8173720" y="6392685"/>
                </a:lnTo>
                <a:lnTo>
                  <a:pt x="8142846" y="6418085"/>
                </a:lnTo>
                <a:lnTo>
                  <a:pt x="8112480" y="6456185"/>
                </a:lnTo>
                <a:lnTo>
                  <a:pt x="8082623" y="6481585"/>
                </a:lnTo>
                <a:lnTo>
                  <a:pt x="8053286" y="6519685"/>
                </a:lnTo>
                <a:lnTo>
                  <a:pt x="8024469" y="6557785"/>
                </a:lnTo>
                <a:lnTo>
                  <a:pt x="7996187" y="6595885"/>
                </a:lnTo>
                <a:lnTo>
                  <a:pt x="7968450" y="6621285"/>
                </a:lnTo>
                <a:lnTo>
                  <a:pt x="7941246" y="6659385"/>
                </a:lnTo>
                <a:lnTo>
                  <a:pt x="7914602" y="6697485"/>
                </a:lnTo>
                <a:lnTo>
                  <a:pt x="7888503" y="6735585"/>
                </a:lnTo>
                <a:lnTo>
                  <a:pt x="7862976" y="6773685"/>
                </a:lnTo>
                <a:lnTo>
                  <a:pt x="7838008" y="6811785"/>
                </a:lnTo>
                <a:lnTo>
                  <a:pt x="7813624" y="6849885"/>
                </a:lnTo>
                <a:lnTo>
                  <a:pt x="7789812" y="6887985"/>
                </a:lnTo>
                <a:lnTo>
                  <a:pt x="7766596" y="6926085"/>
                </a:lnTo>
                <a:lnTo>
                  <a:pt x="7743965" y="6964185"/>
                </a:lnTo>
                <a:lnTo>
                  <a:pt x="7721943" y="7002285"/>
                </a:lnTo>
                <a:lnTo>
                  <a:pt x="7700518" y="7040385"/>
                </a:lnTo>
                <a:lnTo>
                  <a:pt x="7679703" y="7091185"/>
                </a:lnTo>
                <a:lnTo>
                  <a:pt x="7659510" y="7129285"/>
                </a:lnTo>
                <a:lnTo>
                  <a:pt x="7639939" y="7167385"/>
                </a:lnTo>
                <a:lnTo>
                  <a:pt x="7621003" y="7205485"/>
                </a:lnTo>
                <a:lnTo>
                  <a:pt x="7602690" y="7256285"/>
                </a:lnTo>
                <a:lnTo>
                  <a:pt x="7585037" y="7294385"/>
                </a:lnTo>
                <a:lnTo>
                  <a:pt x="7568019" y="7332485"/>
                </a:lnTo>
                <a:lnTo>
                  <a:pt x="7551661" y="7383285"/>
                </a:lnTo>
                <a:lnTo>
                  <a:pt x="7535964" y="7421385"/>
                </a:lnTo>
                <a:lnTo>
                  <a:pt x="7520927" y="7459485"/>
                </a:lnTo>
                <a:lnTo>
                  <a:pt x="7506576" y="7510285"/>
                </a:lnTo>
                <a:lnTo>
                  <a:pt x="7492987" y="7548143"/>
                </a:lnTo>
                <a:lnTo>
                  <a:pt x="10692003" y="5516384"/>
                </a:lnTo>
                <a:close/>
              </a:path>
              <a:path w="10692130" h="7548880">
                <a:moveTo>
                  <a:pt x="10692003" y="2595384"/>
                </a:moveTo>
                <a:lnTo>
                  <a:pt x="10612095" y="2595384"/>
                </a:lnTo>
                <a:lnTo>
                  <a:pt x="10564343" y="2582684"/>
                </a:lnTo>
                <a:lnTo>
                  <a:pt x="9987102" y="2582684"/>
                </a:lnTo>
                <a:lnTo>
                  <a:pt x="9939350" y="2595384"/>
                </a:lnTo>
                <a:lnTo>
                  <a:pt x="9796704" y="2595384"/>
                </a:lnTo>
                <a:lnTo>
                  <a:pt x="9749358" y="2608084"/>
                </a:lnTo>
                <a:lnTo>
                  <a:pt x="9655023" y="2608084"/>
                </a:lnTo>
                <a:lnTo>
                  <a:pt x="9608007" y="2620784"/>
                </a:lnTo>
                <a:lnTo>
                  <a:pt x="9561119" y="2620784"/>
                </a:lnTo>
                <a:lnTo>
                  <a:pt x="9514345" y="2633484"/>
                </a:lnTo>
                <a:lnTo>
                  <a:pt x="9467672" y="2633484"/>
                </a:lnTo>
                <a:lnTo>
                  <a:pt x="9421139" y="2646184"/>
                </a:lnTo>
                <a:lnTo>
                  <a:pt x="9374708" y="2646184"/>
                </a:lnTo>
                <a:lnTo>
                  <a:pt x="9282227" y="2671584"/>
                </a:lnTo>
                <a:lnTo>
                  <a:pt x="9236164" y="2671584"/>
                </a:lnTo>
                <a:lnTo>
                  <a:pt x="9144432" y="2696984"/>
                </a:lnTo>
                <a:lnTo>
                  <a:pt x="9098750" y="2696984"/>
                </a:lnTo>
                <a:lnTo>
                  <a:pt x="8962517" y="2735084"/>
                </a:lnTo>
                <a:lnTo>
                  <a:pt x="8917368" y="2735084"/>
                </a:lnTo>
                <a:lnTo>
                  <a:pt x="8430069" y="2874784"/>
                </a:lnTo>
                <a:lnTo>
                  <a:pt x="8386648" y="2900184"/>
                </a:lnTo>
                <a:lnTo>
                  <a:pt x="8214563" y="2950984"/>
                </a:lnTo>
                <a:lnTo>
                  <a:pt x="8171929" y="2976384"/>
                </a:lnTo>
                <a:lnTo>
                  <a:pt x="8087169" y="3001784"/>
                </a:lnTo>
                <a:lnTo>
                  <a:pt x="8045031" y="3027184"/>
                </a:lnTo>
                <a:lnTo>
                  <a:pt x="8003057" y="3039884"/>
                </a:lnTo>
                <a:lnTo>
                  <a:pt x="7961262" y="3065284"/>
                </a:lnTo>
                <a:lnTo>
                  <a:pt x="7919631" y="3077984"/>
                </a:lnTo>
                <a:lnTo>
                  <a:pt x="7878165" y="3103384"/>
                </a:lnTo>
                <a:lnTo>
                  <a:pt x="7836878" y="3116084"/>
                </a:lnTo>
                <a:lnTo>
                  <a:pt x="7795768" y="3141484"/>
                </a:lnTo>
                <a:lnTo>
                  <a:pt x="7754823" y="3154184"/>
                </a:lnTo>
                <a:lnTo>
                  <a:pt x="7714056" y="3179584"/>
                </a:lnTo>
                <a:lnTo>
                  <a:pt x="7673480" y="3192284"/>
                </a:lnTo>
                <a:lnTo>
                  <a:pt x="7633081" y="3217684"/>
                </a:lnTo>
                <a:lnTo>
                  <a:pt x="7592860" y="3230384"/>
                </a:lnTo>
                <a:lnTo>
                  <a:pt x="7473289" y="3306584"/>
                </a:lnTo>
                <a:lnTo>
                  <a:pt x="7433818" y="3319284"/>
                </a:lnTo>
                <a:lnTo>
                  <a:pt x="7316521" y="3395484"/>
                </a:lnTo>
                <a:lnTo>
                  <a:pt x="7277798" y="3408184"/>
                </a:lnTo>
                <a:lnTo>
                  <a:pt x="7239292" y="3433584"/>
                </a:lnTo>
                <a:lnTo>
                  <a:pt x="7049681" y="3560584"/>
                </a:lnTo>
                <a:lnTo>
                  <a:pt x="6865188" y="3687584"/>
                </a:lnTo>
                <a:lnTo>
                  <a:pt x="6721386" y="3789184"/>
                </a:lnTo>
                <a:lnTo>
                  <a:pt x="6685991" y="3827284"/>
                </a:lnTo>
                <a:lnTo>
                  <a:pt x="6546570" y="3928884"/>
                </a:lnTo>
                <a:lnTo>
                  <a:pt x="6512280" y="3966984"/>
                </a:lnTo>
                <a:lnTo>
                  <a:pt x="6444374" y="4017784"/>
                </a:lnTo>
                <a:lnTo>
                  <a:pt x="6410769" y="4055884"/>
                </a:lnTo>
                <a:lnTo>
                  <a:pt x="6344259" y="4106684"/>
                </a:lnTo>
                <a:lnTo>
                  <a:pt x="6311354" y="4144784"/>
                </a:lnTo>
                <a:lnTo>
                  <a:pt x="6278677" y="4170184"/>
                </a:lnTo>
                <a:lnTo>
                  <a:pt x="6246241" y="4208284"/>
                </a:lnTo>
                <a:lnTo>
                  <a:pt x="6214046" y="4233684"/>
                </a:lnTo>
                <a:lnTo>
                  <a:pt x="6182093" y="4271784"/>
                </a:lnTo>
                <a:lnTo>
                  <a:pt x="6150394" y="4297184"/>
                </a:lnTo>
                <a:lnTo>
                  <a:pt x="6118923" y="4335284"/>
                </a:lnTo>
                <a:lnTo>
                  <a:pt x="6087707" y="4360684"/>
                </a:lnTo>
                <a:lnTo>
                  <a:pt x="6056731" y="4398784"/>
                </a:lnTo>
                <a:lnTo>
                  <a:pt x="6025997" y="4424184"/>
                </a:lnTo>
                <a:lnTo>
                  <a:pt x="5995530" y="4462284"/>
                </a:lnTo>
                <a:lnTo>
                  <a:pt x="5965304" y="4500384"/>
                </a:lnTo>
                <a:lnTo>
                  <a:pt x="5935332" y="4525784"/>
                </a:lnTo>
                <a:lnTo>
                  <a:pt x="5905614" y="4563884"/>
                </a:lnTo>
                <a:lnTo>
                  <a:pt x="5876163" y="4589284"/>
                </a:lnTo>
                <a:lnTo>
                  <a:pt x="5846953" y="4627384"/>
                </a:lnTo>
                <a:lnTo>
                  <a:pt x="5818009" y="4665484"/>
                </a:lnTo>
                <a:lnTo>
                  <a:pt x="5789333" y="4703584"/>
                </a:lnTo>
                <a:lnTo>
                  <a:pt x="5760910" y="4728984"/>
                </a:lnTo>
                <a:lnTo>
                  <a:pt x="5732754" y="4767084"/>
                </a:lnTo>
                <a:lnTo>
                  <a:pt x="5704865" y="4805184"/>
                </a:lnTo>
                <a:lnTo>
                  <a:pt x="5677230" y="4843284"/>
                </a:lnTo>
                <a:lnTo>
                  <a:pt x="5649874" y="4868684"/>
                </a:lnTo>
                <a:lnTo>
                  <a:pt x="5622785" y="4906784"/>
                </a:lnTo>
                <a:lnTo>
                  <a:pt x="5595975" y="4944884"/>
                </a:lnTo>
                <a:lnTo>
                  <a:pt x="5569432" y="4982984"/>
                </a:lnTo>
                <a:lnTo>
                  <a:pt x="5543156" y="5021084"/>
                </a:lnTo>
                <a:lnTo>
                  <a:pt x="5517172" y="5059184"/>
                </a:lnTo>
                <a:lnTo>
                  <a:pt x="5491454" y="5097284"/>
                </a:lnTo>
                <a:lnTo>
                  <a:pt x="5466016" y="5135384"/>
                </a:lnTo>
                <a:lnTo>
                  <a:pt x="5440858" y="5160784"/>
                </a:lnTo>
                <a:lnTo>
                  <a:pt x="5415991" y="5198884"/>
                </a:lnTo>
                <a:lnTo>
                  <a:pt x="5391391" y="5236984"/>
                </a:lnTo>
                <a:lnTo>
                  <a:pt x="5367083" y="5275084"/>
                </a:lnTo>
                <a:lnTo>
                  <a:pt x="5343068" y="5313184"/>
                </a:lnTo>
                <a:lnTo>
                  <a:pt x="5319331" y="5351284"/>
                </a:lnTo>
                <a:lnTo>
                  <a:pt x="5295887" y="5389384"/>
                </a:lnTo>
                <a:lnTo>
                  <a:pt x="5272735" y="5427484"/>
                </a:lnTo>
                <a:lnTo>
                  <a:pt x="5249888" y="5478284"/>
                </a:lnTo>
                <a:lnTo>
                  <a:pt x="5227320" y="5516384"/>
                </a:lnTo>
                <a:lnTo>
                  <a:pt x="5205044" y="5554484"/>
                </a:lnTo>
                <a:lnTo>
                  <a:pt x="5183073" y="5592584"/>
                </a:lnTo>
                <a:lnTo>
                  <a:pt x="5161407" y="5630684"/>
                </a:lnTo>
                <a:lnTo>
                  <a:pt x="5140033" y="5668784"/>
                </a:lnTo>
                <a:lnTo>
                  <a:pt x="5118951" y="5706884"/>
                </a:lnTo>
                <a:lnTo>
                  <a:pt x="5098186" y="5744984"/>
                </a:lnTo>
                <a:lnTo>
                  <a:pt x="5077726" y="5795784"/>
                </a:lnTo>
                <a:lnTo>
                  <a:pt x="5057559" y="5833884"/>
                </a:lnTo>
                <a:lnTo>
                  <a:pt x="5037709" y="5871984"/>
                </a:lnTo>
                <a:lnTo>
                  <a:pt x="5018176" y="5910084"/>
                </a:lnTo>
                <a:lnTo>
                  <a:pt x="4998936" y="5948184"/>
                </a:lnTo>
                <a:lnTo>
                  <a:pt x="4980025" y="5998984"/>
                </a:lnTo>
                <a:lnTo>
                  <a:pt x="4961420" y="6037084"/>
                </a:lnTo>
                <a:lnTo>
                  <a:pt x="4943132" y="6075184"/>
                </a:lnTo>
                <a:lnTo>
                  <a:pt x="4925161" y="6125984"/>
                </a:lnTo>
                <a:lnTo>
                  <a:pt x="4907496" y="6164084"/>
                </a:lnTo>
                <a:lnTo>
                  <a:pt x="4890173" y="6202184"/>
                </a:lnTo>
                <a:lnTo>
                  <a:pt x="4873155" y="6252984"/>
                </a:lnTo>
                <a:lnTo>
                  <a:pt x="4856467" y="6291084"/>
                </a:lnTo>
                <a:lnTo>
                  <a:pt x="4840097" y="6329185"/>
                </a:lnTo>
                <a:lnTo>
                  <a:pt x="4824057" y="6379985"/>
                </a:lnTo>
                <a:lnTo>
                  <a:pt x="4808347" y="6418085"/>
                </a:lnTo>
                <a:lnTo>
                  <a:pt x="4792967" y="6456185"/>
                </a:lnTo>
                <a:lnTo>
                  <a:pt x="4777905" y="6506985"/>
                </a:lnTo>
                <a:lnTo>
                  <a:pt x="4763186" y="6545085"/>
                </a:lnTo>
                <a:lnTo>
                  <a:pt x="4748796" y="6595885"/>
                </a:lnTo>
                <a:lnTo>
                  <a:pt x="4734750" y="6633985"/>
                </a:lnTo>
                <a:lnTo>
                  <a:pt x="4721034" y="6672085"/>
                </a:lnTo>
                <a:lnTo>
                  <a:pt x="4707648" y="6722885"/>
                </a:lnTo>
                <a:lnTo>
                  <a:pt x="4694618" y="6760985"/>
                </a:lnTo>
                <a:lnTo>
                  <a:pt x="4681918" y="6811785"/>
                </a:lnTo>
                <a:lnTo>
                  <a:pt x="4669561" y="6849885"/>
                </a:lnTo>
                <a:lnTo>
                  <a:pt x="4657547" y="6900685"/>
                </a:lnTo>
                <a:lnTo>
                  <a:pt x="4645888" y="6938785"/>
                </a:lnTo>
                <a:lnTo>
                  <a:pt x="4634573" y="6989585"/>
                </a:lnTo>
                <a:lnTo>
                  <a:pt x="4623600" y="7040385"/>
                </a:lnTo>
                <a:lnTo>
                  <a:pt x="4612983" y="7078485"/>
                </a:lnTo>
                <a:lnTo>
                  <a:pt x="4602708" y="7129285"/>
                </a:lnTo>
                <a:lnTo>
                  <a:pt x="4592802" y="7167385"/>
                </a:lnTo>
                <a:lnTo>
                  <a:pt x="4583239" y="7218185"/>
                </a:lnTo>
                <a:lnTo>
                  <a:pt x="4574044" y="7256285"/>
                </a:lnTo>
                <a:lnTo>
                  <a:pt x="4565193" y="7307085"/>
                </a:lnTo>
                <a:lnTo>
                  <a:pt x="4556709" y="7357885"/>
                </a:lnTo>
                <a:lnTo>
                  <a:pt x="4548581" y="7395985"/>
                </a:lnTo>
                <a:lnTo>
                  <a:pt x="4540821" y="7446785"/>
                </a:lnTo>
                <a:lnTo>
                  <a:pt x="4533417" y="7497585"/>
                </a:lnTo>
                <a:lnTo>
                  <a:pt x="4524045" y="7548385"/>
                </a:lnTo>
                <a:lnTo>
                  <a:pt x="10692003" y="2595384"/>
                </a:lnTo>
                <a:close/>
              </a:path>
            </a:pathLst>
          </a:custGeom>
          <a:solidFill>
            <a:srgbClr val="FFFFFF"/>
          </a:solidFill>
        </p:spPr>
        <p:txBody>
          <a:bodyPr wrap="square" lIns="0" tIns="0" rIns="0" bIns="0" rtlCol="0"/>
          <a:lstStyle/>
          <a:p>
            <a:endParaRPr/>
          </a:p>
        </p:txBody>
      </p:sp>
      <p:sp>
        <p:nvSpPr>
          <p:cNvPr id="9" name="object 9"/>
          <p:cNvSpPr txBox="1"/>
          <p:nvPr/>
        </p:nvSpPr>
        <p:spPr>
          <a:xfrm>
            <a:off x="5453686" y="1500678"/>
            <a:ext cx="4286094" cy="1469313"/>
          </a:xfrm>
          <a:prstGeom prst="rect">
            <a:avLst/>
          </a:prstGeom>
        </p:spPr>
        <p:txBody>
          <a:bodyPr vert="horz" wrap="square" lIns="0" tIns="12700" rIns="0" bIns="0" rtlCol="0">
            <a:spAutoFit/>
          </a:bodyPr>
          <a:lstStyle/>
          <a:p>
            <a:pPr marL="228600" marR="5080" indent="-216535" algn="just">
              <a:lnSpc>
                <a:spcPct val="150000"/>
              </a:lnSpc>
              <a:spcBef>
                <a:spcPts val="100"/>
              </a:spcBef>
              <a:buAutoNum type="arabicPeriod"/>
              <a:tabLst>
                <a:tab pos="228600" algn="l"/>
                <a:tab pos="229235" algn="l"/>
              </a:tabLst>
            </a:pPr>
            <a:r>
              <a:rPr lang="pl-PL" sz="900" dirty="0">
                <a:solidFill>
                  <a:srgbClr val="58595B"/>
                </a:solidFill>
                <a:latin typeface="Montserrat"/>
                <a:cs typeface="Montserrat"/>
              </a:rPr>
              <a:t>Bank utrzymuje stałe relacje z kluczowymi grupami Interesariuszy.</a:t>
            </a:r>
          </a:p>
          <a:p>
            <a:pPr marL="228600" marR="5080" indent="-216535" algn="just">
              <a:lnSpc>
                <a:spcPct val="150000"/>
              </a:lnSpc>
              <a:spcBef>
                <a:spcPts val="100"/>
              </a:spcBef>
              <a:buAutoNum type="arabicPeriod"/>
              <a:tabLst>
                <a:tab pos="228600" algn="l"/>
                <a:tab pos="229235" algn="l"/>
              </a:tabLst>
            </a:pPr>
            <a:r>
              <a:rPr lang="pl-PL" sz="900" dirty="0">
                <a:solidFill>
                  <a:srgbClr val="58595B"/>
                </a:solidFill>
                <a:latin typeface="Montserrat"/>
                <a:cs typeface="Montserrat"/>
              </a:rPr>
              <a:t>Sposób działania Banku ma na celu zbudowanie współpracy pomiędzy poszczególnymi grupami Interesariuszy.</a:t>
            </a:r>
          </a:p>
          <a:p>
            <a:pPr marL="228600" marR="5080" indent="-216535" algn="just">
              <a:lnSpc>
                <a:spcPct val="150000"/>
              </a:lnSpc>
              <a:spcBef>
                <a:spcPts val="100"/>
              </a:spcBef>
              <a:buAutoNum type="arabicPeriod"/>
              <a:tabLst>
                <a:tab pos="228600" algn="l"/>
                <a:tab pos="229235" algn="l"/>
              </a:tabLst>
            </a:pPr>
            <a:r>
              <a:rPr lang="pl-PL" sz="900" dirty="0">
                <a:solidFill>
                  <a:srgbClr val="58595B"/>
                </a:solidFill>
                <a:latin typeface="Montserrat"/>
                <a:cs typeface="Montserrat"/>
              </a:rPr>
              <a:t>Bank identyfikuje opinie, poglądy i potrzeby poszczególnych grup Interesariuszy, aby doskonalić sposoby i zakres współpracy, ze szczególnym uwzględnieniem klientów banku w celu dostosowywania oferty do ich potrzeb.</a:t>
            </a:r>
            <a:endParaRPr lang="pl-PL" sz="900" dirty="0">
              <a:latin typeface="Montserrat"/>
              <a:cs typeface="Montserrat"/>
            </a:endParaRPr>
          </a:p>
        </p:txBody>
      </p:sp>
      <p:pic>
        <p:nvPicPr>
          <p:cNvPr id="10" name="object 10"/>
          <p:cNvPicPr/>
          <p:nvPr/>
        </p:nvPicPr>
        <p:blipFill>
          <a:blip r:embed="rId2" cstate="print"/>
          <a:stretch>
            <a:fillRect/>
          </a:stretch>
        </p:blipFill>
        <p:spPr>
          <a:xfrm>
            <a:off x="10227767" y="3596779"/>
            <a:ext cx="464235" cy="366458"/>
          </a:xfrm>
          <a:prstGeom prst="rect">
            <a:avLst/>
          </a:prstGeom>
        </p:spPr>
      </p:pic>
      <p:sp>
        <p:nvSpPr>
          <p:cNvPr id="11" name="object 11"/>
          <p:cNvSpPr txBox="1"/>
          <p:nvPr/>
        </p:nvSpPr>
        <p:spPr>
          <a:xfrm>
            <a:off x="10348541" y="3695214"/>
            <a:ext cx="98425" cy="177800"/>
          </a:xfrm>
          <a:prstGeom prst="rect">
            <a:avLst/>
          </a:prstGeom>
        </p:spPr>
        <p:txBody>
          <a:bodyPr vert="horz" wrap="square" lIns="0" tIns="12700" rIns="0" bIns="0" rtlCol="0">
            <a:spAutoFit/>
          </a:bodyPr>
          <a:lstStyle/>
          <a:p>
            <a:pPr marL="12700">
              <a:lnSpc>
                <a:spcPct val="100000"/>
              </a:lnSpc>
              <a:spcBef>
                <a:spcPts val="100"/>
              </a:spcBef>
            </a:pPr>
            <a:r>
              <a:rPr sz="1000" b="0" dirty="0">
                <a:solidFill>
                  <a:srgbClr val="FFFFFF"/>
                </a:solidFill>
                <a:latin typeface="Montserrat Medium"/>
                <a:cs typeface="Montserrat Medium"/>
              </a:rPr>
              <a:t>5</a:t>
            </a:r>
            <a:endParaRPr sz="1000">
              <a:latin typeface="Montserrat Medium"/>
              <a:cs typeface="Montserrat Medium"/>
            </a:endParaRPr>
          </a:p>
        </p:txBody>
      </p:sp>
      <p:sp>
        <p:nvSpPr>
          <p:cNvPr id="14" name="object 9">
            <a:extLst>
              <a:ext uri="{FF2B5EF4-FFF2-40B4-BE49-F238E27FC236}">
                <a16:creationId xmlns:a16="http://schemas.microsoft.com/office/drawing/2014/main" id="{DA05CF86-CD80-0DCB-1C5C-625B6D06F483}"/>
              </a:ext>
            </a:extLst>
          </p:cNvPr>
          <p:cNvSpPr txBox="1"/>
          <p:nvPr/>
        </p:nvSpPr>
        <p:spPr>
          <a:xfrm>
            <a:off x="679606" y="1038225"/>
            <a:ext cx="4286094" cy="6847452"/>
          </a:xfrm>
          <a:prstGeom prst="rect">
            <a:avLst/>
          </a:prstGeom>
        </p:spPr>
        <p:txBody>
          <a:bodyPr vert="horz" wrap="square" lIns="0" tIns="12700" rIns="0" bIns="0" rtlCol="0">
            <a:spAutoFit/>
          </a:bodyPr>
          <a:lstStyle/>
          <a:p>
            <a:pPr marL="240665" marR="12700" indent="-228600" algn="just">
              <a:lnSpc>
                <a:spcPct val="150000"/>
              </a:lnSpc>
              <a:spcBef>
                <a:spcPts val="565"/>
              </a:spcBef>
              <a:buFont typeface="+mj-lt"/>
              <a:buAutoNum type="arabicPeriod" startAt="5"/>
              <a:tabLst>
                <a:tab pos="229235" algn="l"/>
              </a:tabLst>
            </a:pPr>
            <a:r>
              <a:rPr lang="pl-PL" sz="900" spc="-10" dirty="0">
                <a:solidFill>
                  <a:srgbClr val="58595B"/>
                </a:solidFill>
                <a:latin typeface="Montserrat"/>
                <a:cs typeface="Montserrat"/>
              </a:rPr>
              <a:t>Komunikacja zewnętrzna kierowana jest do klientów, społeczności, władz oraz przedstawicieli mediów. Dotyczy ona działań skierowanych na zewnątrz firmy: media relations i public </a:t>
            </a:r>
            <a:r>
              <a:rPr lang="pl-PL" sz="900" spc="-10" dirty="0" err="1">
                <a:solidFill>
                  <a:srgbClr val="58595B"/>
                </a:solidFill>
                <a:latin typeface="Montserrat"/>
                <a:cs typeface="Montserrat"/>
              </a:rPr>
              <a:t>affairs</a:t>
            </a:r>
            <a:r>
              <a:rPr lang="pl-PL" sz="900" spc="-10" dirty="0">
                <a:solidFill>
                  <a:srgbClr val="58595B"/>
                </a:solidFill>
                <a:latin typeface="Montserrat"/>
                <a:cs typeface="Montserrat"/>
              </a:rPr>
              <a:t>, zrównoważony rozwój, zarządzanie marką. Prowadzone działania mają na celu utrzymanie właściwej reputacji i budowanie odpowiedniego wizerunku Banku, pozyskanie akceptacji Interesariuszy dla realizowanych zadań oraz spełnienie obowiązku informacyjnego. Komunikacja zewnętrzna skupia się także na umocnieniu wizerunku Banku jako kluczowego podmiotu zapewniającego finansowanie inwestycji proekologicznych, działającego z poszanowaniem zasad zrównoważonego rozwoju oraz na poszerzaniu społecznej świadomości dotyczącej konieczności rozwoju </a:t>
            </a:r>
            <a:br>
              <a:rPr lang="pl-PL" sz="900" spc="-10" dirty="0">
                <a:solidFill>
                  <a:srgbClr val="58595B"/>
                </a:solidFill>
                <a:latin typeface="Montserrat"/>
                <a:cs typeface="Montserrat"/>
              </a:rPr>
            </a:br>
            <a:r>
              <a:rPr lang="pl-PL" sz="900" spc="-10" dirty="0">
                <a:solidFill>
                  <a:srgbClr val="58595B"/>
                </a:solidFill>
                <a:latin typeface="Montserrat"/>
                <a:cs typeface="Montserrat"/>
              </a:rPr>
              <a:t>i inwestycji w ochronę środowiska.</a:t>
            </a:r>
          </a:p>
          <a:p>
            <a:pPr marL="240665" marR="12700" indent="-228600" algn="just">
              <a:lnSpc>
                <a:spcPct val="150000"/>
              </a:lnSpc>
              <a:spcBef>
                <a:spcPts val="565"/>
              </a:spcBef>
              <a:buFont typeface="+mj-lt"/>
              <a:buAutoNum type="arabicPeriod" startAt="5"/>
              <a:tabLst>
                <a:tab pos="229235" algn="l"/>
              </a:tabLst>
            </a:pPr>
            <a:r>
              <a:rPr lang="pl-PL" sz="900" spc="-10" dirty="0">
                <a:solidFill>
                  <a:srgbClr val="58595B"/>
                </a:solidFill>
                <a:latin typeface="Montserrat"/>
                <a:cs typeface="Montserrat"/>
              </a:rPr>
              <a:t>W komunikacji zewnętrznej Bank Ochrony Środowiska S.A. wykorzystuje spektrum narzędzi, m.in.: stronę internetową Banku, media społecznościowe, materiały reklamowe, raporty. Organizuje konferencje i spotkania prasowe, transmisje online. Bank prowadzi kampanie informacyjne, promocyjne i edukacyjne oraz konkursy promujące ekologiczne postawy.</a:t>
            </a:r>
          </a:p>
          <a:p>
            <a:pPr marL="240665" marR="12700" indent="-228600" algn="just">
              <a:lnSpc>
                <a:spcPct val="150000"/>
              </a:lnSpc>
              <a:spcBef>
                <a:spcPts val="565"/>
              </a:spcBef>
              <a:buFont typeface="+mj-lt"/>
              <a:buAutoNum type="arabicPeriod" startAt="5"/>
              <a:tabLst>
                <a:tab pos="229235" algn="l"/>
              </a:tabLst>
            </a:pPr>
            <a:r>
              <a:rPr lang="pl-PL" sz="900" spc="-10" dirty="0">
                <a:solidFill>
                  <a:srgbClr val="58595B"/>
                </a:solidFill>
                <a:latin typeface="Montserrat"/>
                <a:cs typeface="Montserrat"/>
              </a:rPr>
              <a:t>Komunikacja wewnętrzna obejmuje działania komunikacyjne </a:t>
            </a:r>
            <a:br>
              <a:rPr lang="pl-PL" sz="900" spc="-10" dirty="0">
                <a:solidFill>
                  <a:srgbClr val="58595B"/>
                </a:solidFill>
                <a:latin typeface="Montserrat"/>
                <a:cs typeface="Montserrat"/>
              </a:rPr>
            </a:br>
            <a:r>
              <a:rPr lang="pl-PL" sz="900" spc="-10" dirty="0">
                <a:solidFill>
                  <a:srgbClr val="58595B"/>
                </a:solidFill>
                <a:latin typeface="Montserrat"/>
                <a:cs typeface="Montserrat"/>
              </a:rPr>
              <a:t>i integracyjne skierowane do pracowników Banku. Działania te obejmują m.in.: spotkania projektowe, spotkania integracyjne, spotkania informacyjne lub wynikowe, prowadzenie wewnętrznego portalu intranetowego, redagowanie wewnętrznego mailingu skierowanego do pracowników Banku, realizowanie wewnętrznych kampanii informacyjnych. Wszystkie działania komunikacyjne są prowadzone przez pryzmat zasad zrównoważonego rozwoju. Głównym celem działań planowanych w obszarze komunikacji wewnętrznej jest umacnianie zaangażowania pracowników, budowanie spójnej dla Banku kultury korporacyjnej opartej na odpowiedzialności i partnerskiej współpracy.</a:t>
            </a:r>
          </a:p>
          <a:p>
            <a:pPr marL="228600" marR="12700" indent="-216535">
              <a:lnSpc>
                <a:spcPct val="129700"/>
              </a:lnSpc>
              <a:spcBef>
                <a:spcPts val="565"/>
              </a:spcBef>
              <a:buAutoNum type="arabicPeriod" startAt="5"/>
              <a:tabLst>
                <a:tab pos="229235" algn="l"/>
              </a:tabLst>
            </a:pPr>
            <a:endParaRPr lang="pl-PL" sz="900" dirty="0">
              <a:latin typeface="Montserrat"/>
              <a:cs typeface="Montserrat"/>
            </a:endParaRPr>
          </a:p>
        </p:txBody>
      </p:sp>
      <p:sp>
        <p:nvSpPr>
          <p:cNvPr id="15" name="object 10">
            <a:extLst>
              <a:ext uri="{FF2B5EF4-FFF2-40B4-BE49-F238E27FC236}">
                <a16:creationId xmlns:a16="http://schemas.microsoft.com/office/drawing/2014/main" id="{CEF377A0-6763-1999-B696-013A16711157}"/>
              </a:ext>
            </a:extLst>
          </p:cNvPr>
          <p:cNvSpPr txBox="1"/>
          <p:nvPr/>
        </p:nvSpPr>
        <p:spPr>
          <a:xfrm>
            <a:off x="6068455" y="932244"/>
            <a:ext cx="3352800" cy="39498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lang="pl-PL" sz="1200" b="1" spc="-50" dirty="0">
                <a:solidFill>
                  <a:srgbClr val="006647"/>
                </a:solidFill>
                <a:latin typeface="Arial"/>
                <a:cs typeface="Arial"/>
              </a:rPr>
              <a:t>8</a:t>
            </a:r>
          </a:p>
          <a:p>
            <a:pPr marL="12700" algn="ctr">
              <a:lnSpc>
                <a:spcPct val="100000"/>
              </a:lnSpc>
              <a:spcBef>
                <a:spcPts val="100"/>
              </a:spcBef>
            </a:pPr>
            <a:r>
              <a:rPr lang="pl-PL" sz="1200" b="1" spc="-50" dirty="0">
                <a:solidFill>
                  <a:srgbClr val="006647"/>
                </a:solidFill>
                <a:latin typeface="Arial"/>
                <a:cs typeface="Arial"/>
              </a:rPr>
              <a:t>Interesariusze Banku</a:t>
            </a:r>
            <a:endParaRPr sz="1200" dirty="0">
              <a:latin typeface="Arial"/>
              <a:cs typeface="Arial"/>
            </a:endParaRPr>
          </a:p>
        </p:txBody>
      </p:sp>
      <p:sp>
        <p:nvSpPr>
          <p:cNvPr id="16" name="object 10">
            <a:extLst>
              <a:ext uri="{FF2B5EF4-FFF2-40B4-BE49-F238E27FC236}">
                <a16:creationId xmlns:a16="http://schemas.microsoft.com/office/drawing/2014/main" id="{3A8F4366-7E0F-A4A8-1A00-ABD92398F1E3}"/>
              </a:ext>
            </a:extLst>
          </p:cNvPr>
          <p:cNvSpPr txBox="1"/>
          <p:nvPr/>
        </p:nvSpPr>
        <p:spPr>
          <a:xfrm>
            <a:off x="6068455" y="3300234"/>
            <a:ext cx="3352800" cy="39498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lang="pl-PL" sz="1200" b="1" spc="-50" dirty="0">
                <a:solidFill>
                  <a:srgbClr val="006647"/>
                </a:solidFill>
                <a:latin typeface="Arial"/>
                <a:cs typeface="Arial"/>
              </a:rPr>
              <a:t>9</a:t>
            </a:r>
          </a:p>
          <a:p>
            <a:pPr marL="12700" algn="ctr">
              <a:lnSpc>
                <a:spcPct val="100000"/>
              </a:lnSpc>
              <a:spcBef>
                <a:spcPts val="100"/>
              </a:spcBef>
            </a:pPr>
            <a:r>
              <a:rPr lang="pl-PL" sz="1200" b="1" spc="-50" dirty="0">
                <a:solidFill>
                  <a:srgbClr val="006647"/>
                </a:solidFill>
                <a:latin typeface="Arial"/>
                <a:cs typeface="Arial"/>
              </a:rPr>
              <a:t>Klienci Banku</a:t>
            </a:r>
            <a:endParaRPr sz="1200" dirty="0">
              <a:latin typeface="Arial"/>
              <a:cs typeface="Arial"/>
            </a:endParaRPr>
          </a:p>
        </p:txBody>
      </p:sp>
      <p:sp>
        <p:nvSpPr>
          <p:cNvPr id="17" name="object 9">
            <a:extLst>
              <a:ext uri="{FF2B5EF4-FFF2-40B4-BE49-F238E27FC236}">
                <a16:creationId xmlns:a16="http://schemas.microsoft.com/office/drawing/2014/main" id="{D6AF40EC-1524-E6E2-CED4-EDE080D01C53}"/>
              </a:ext>
            </a:extLst>
          </p:cNvPr>
          <p:cNvSpPr txBox="1"/>
          <p:nvPr/>
        </p:nvSpPr>
        <p:spPr>
          <a:xfrm>
            <a:off x="5453686" y="3780008"/>
            <a:ext cx="4286094" cy="3559629"/>
          </a:xfrm>
          <a:prstGeom prst="rect">
            <a:avLst/>
          </a:prstGeom>
        </p:spPr>
        <p:txBody>
          <a:bodyPr vert="horz" wrap="square" lIns="0" tIns="12700" rIns="0" bIns="0" rtlCol="0">
            <a:spAutoFit/>
          </a:bodyPr>
          <a:lstStyle/>
          <a:p>
            <a:pPr marL="228600" marR="5080" indent="-216535" algn="just">
              <a:lnSpc>
                <a:spcPct val="150000"/>
              </a:lnSpc>
              <a:spcBef>
                <a:spcPts val="100"/>
              </a:spcBef>
              <a:buAutoNum type="arabicPeriod"/>
              <a:tabLst>
                <a:tab pos="228600" algn="l"/>
                <a:tab pos="229235" algn="l"/>
              </a:tabLst>
            </a:pPr>
            <a:r>
              <a:rPr lang="pl-PL" sz="900" dirty="0">
                <a:solidFill>
                  <a:srgbClr val="58595B"/>
                </a:solidFill>
                <a:latin typeface="Montserrat"/>
                <a:cs typeface="Montserrat"/>
              </a:rPr>
              <a:t>Zadowolenie klientów i budowanie z nimi długofalowych relacji należy do najważniejszych celów Banku.</a:t>
            </a:r>
          </a:p>
          <a:p>
            <a:pPr marL="228600" marR="5080" indent="-216535" algn="just">
              <a:lnSpc>
                <a:spcPct val="150000"/>
              </a:lnSpc>
              <a:spcBef>
                <a:spcPts val="100"/>
              </a:spcBef>
              <a:buAutoNum type="arabicPeriod"/>
              <a:tabLst>
                <a:tab pos="228600" algn="l"/>
                <a:tab pos="229235" algn="l"/>
              </a:tabLst>
            </a:pPr>
            <a:r>
              <a:rPr lang="pl-PL" sz="900" dirty="0">
                <a:solidFill>
                  <a:srgbClr val="58595B"/>
                </a:solidFill>
                <a:latin typeface="Montserrat"/>
                <a:cs typeface="Montserrat"/>
              </a:rPr>
              <a:t>Głównym miejscem osobistego kontaktu z klientami są centra biznesowe i oddziały operacyjne banku. Do dyspozycji klientów Bank udostępnia różne kanały komunikacji: infolinię, stronę www (formularz kontaktowy, bankowość internetowa), konta w mediach społecznościowych: Facebook, Instagram i LinkedIn.</a:t>
            </a:r>
          </a:p>
          <a:p>
            <a:pPr marL="228600" marR="5080" indent="-216535" algn="just">
              <a:lnSpc>
                <a:spcPct val="150000"/>
              </a:lnSpc>
              <a:spcBef>
                <a:spcPts val="100"/>
              </a:spcBef>
              <a:buAutoNum type="arabicPeriod"/>
              <a:tabLst>
                <a:tab pos="228600" algn="l"/>
                <a:tab pos="229235" algn="l"/>
              </a:tabLst>
            </a:pPr>
            <a:r>
              <a:rPr lang="pl-PL" sz="900" dirty="0">
                <a:solidFill>
                  <a:srgbClr val="58595B"/>
                </a:solidFill>
                <a:latin typeface="Montserrat"/>
                <a:cs typeface="Montserrat"/>
              </a:rPr>
              <a:t>Bank przeprowadza badania satysfakcji z obsługi bezpośredniej </a:t>
            </a:r>
            <a:br>
              <a:rPr lang="pl-PL" sz="900" dirty="0">
                <a:solidFill>
                  <a:srgbClr val="58595B"/>
                </a:solidFill>
                <a:latin typeface="Montserrat"/>
                <a:cs typeface="Montserrat"/>
              </a:rPr>
            </a:br>
            <a:r>
              <a:rPr lang="pl-PL" sz="900" dirty="0">
                <a:solidFill>
                  <a:srgbClr val="58595B"/>
                </a:solidFill>
                <a:latin typeface="Montserrat"/>
                <a:cs typeface="Montserrat"/>
              </a:rPr>
              <a:t>w centrach biznesowych i oddziałach operacyjnych oraz obsługi poprzez infolinię, sprawdzając zadowolenie obecnych oraz potencjalnych klientów.</a:t>
            </a:r>
          </a:p>
          <a:p>
            <a:pPr marL="228600" marR="5080" indent="-216535" algn="just">
              <a:lnSpc>
                <a:spcPct val="150000"/>
              </a:lnSpc>
              <a:spcBef>
                <a:spcPts val="100"/>
              </a:spcBef>
              <a:buAutoNum type="arabicPeriod"/>
              <a:tabLst>
                <a:tab pos="228600" algn="l"/>
                <a:tab pos="229235" algn="l"/>
              </a:tabLst>
            </a:pPr>
            <a:r>
              <a:rPr lang="pl-PL" sz="900" dirty="0">
                <a:solidFill>
                  <a:srgbClr val="58595B"/>
                </a:solidFill>
                <a:latin typeface="Montserrat"/>
                <a:cs typeface="Montserrat"/>
              </a:rPr>
              <a:t>Bank podejmuje działania edukacyjne oraz tworzy specjalistycznie ukierunkowaną ofertę, aby klientami zostały przede wszystkim osoby świadomie wybierające Bank, ze względu na swoje przekonania społeczne i ekologiczne. Takie osoby będą wsparciem dla idei, która zawarta jest w strategii Banku tj. świadomego, odpowiedzialnego społecznie działania.</a:t>
            </a:r>
          </a:p>
        </p:txBody>
      </p:sp>
      <p:sp>
        <p:nvSpPr>
          <p:cNvPr id="18" name="object 7">
            <a:extLst>
              <a:ext uri="{FF2B5EF4-FFF2-40B4-BE49-F238E27FC236}">
                <a16:creationId xmlns:a16="http://schemas.microsoft.com/office/drawing/2014/main" id="{AD022839-F8D9-236F-7F50-84A45D7590FE}"/>
              </a:ext>
            </a:extLst>
          </p:cNvPr>
          <p:cNvSpPr txBox="1"/>
          <p:nvPr/>
        </p:nvSpPr>
        <p:spPr>
          <a:xfrm>
            <a:off x="6405880" y="176154"/>
            <a:ext cx="3968597" cy="380873"/>
          </a:xfrm>
          <a:prstGeom prst="rect">
            <a:avLst/>
          </a:prstGeom>
        </p:spPr>
        <p:txBody>
          <a:bodyPr vert="horz" wrap="square" lIns="0" tIns="72390" rIns="0" bIns="0" rtlCol="0">
            <a:spAutoFit/>
          </a:bodyPr>
          <a:lstStyle/>
          <a:p>
            <a:pPr marL="12700" algn="l">
              <a:spcBef>
                <a:spcPts val="135"/>
              </a:spcBef>
            </a:pPr>
            <a:r>
              <a:rPr lang="pl-PL" sz="1000" b="1" spc="-25" dirty="0">
                <a:solidFill>
                  <a:srgbClr val="006647"/>
                </a:solidFill>
                <a:latin typeface="Montserrat"/>
                <a:cs typeface="Montserrat"/>
              </a:rPr>
              <a:t>Deklaracja budowania relacji z otoczeniem społecznym oraz minimalizowania negatywnego wpływu na społeczeństwo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92003" y="572"/>
            <a:ext cx="8100059" cy="6438900"/>
          </a:xfrm>
          <a:custGeom>
            <a:avLst/>
            <a:gdLst/>
            <a:ahLst/>
            <a:cxnLst/>
            <a:rect l="l" t="t" r="r" b="b"/>
            <a:pathLst>
              <a:path w="8100059" h="6438900">
                <a:moveTo>
                  <a:pt x="6243301" y="6426200"/>
                </a:moveTo>
                <a:lnTo>
                  <a:pt x="5380146" y="6426200"/>
                </a:lnTo>
                <a:lnTo>
                  <a:pt x="5427697" y="6438900"/>
                </a:lnTo>
                <a:lnTo>
                  <a:pt x="6195750" y="6438900"/>
                </a:lnTo>
                <a:lnTo>
                  <a:pt x="6243301" y="6426200"/>
                </a:lnTo>
                <a:close/>
              </a:path>
              <a:path w="8100059" h="6438900">
                <a:moveTo>
                  <a:pt x="6385311" y="6413500"/>
                </a:moveTo>
                <a:lnTo>
                  <a:pt x="5238136" y="6413500"/>
                </a:lnTo>
                <a:lnTo>
                  <a:pt x="5285365" y="6426200"/>
                </a:lnTo>
                <a:lnTo>
                  <a:pt x="6338083" y="6426200"/>
                </a:lnTo>
                <a:lnTo>
                  <a:pt x="6385311" y="6413500"/>
                </a:lnTo>
                <a:close/>
              </a:path>
              <a:path w="8100059" h="6438900">
                <a:moveTo>
                  <a:pt x="6526329" y="6400800"/>
                </a:moveTo>
                <a:lnTo>
                  <a:pt x="5097119" y="6400800"/>
                </a:lnTo>
                <a:lnTo>
                  <a:pt x="5144012" y="6413500"/>
                </a:lnTo>
                <a:lnTo>
                  <a:pt x="6479436" y="6413500"/>
                </a:lnTo>
                <a:lnTo>
                  <a:pt x="6526329" y="6400800"/>
                </a:lnTo>
                <a:close/>
              </a:path>
              <a:path w="8100059" h="6438900">
                <a:moveTo>
                  <a:pt x="6619769" y="6388100"/>
                </a:moveTo>
                <a:lnTo>
                  <a:pt x="5003679" y="6388100"/>
                </a:lnTo>
                <a:lnTo>
                  <a:pt x="5050341" y="6400800"/>
                </a:lnTo>
                <a:lnTo>
                  <a:pt x="6573107" y="6400800"/>
                </a:lnTo>
                <a:lnTo>
                  <a:pt x="6619769" y="6388100"/>
                </a:lnTo>
                <a:close/>
              </a:path>
              <a:path w="8100059" h="6438900">
                <a:moveTo>
                  <a:pt x="6759042" y="6362700"/>
                </a:moveTo>
                <a:lnTo>
                  <a:pt x="4864407" y="6362700"/>
                </a:lnTo>
                <a:lnTo>
                  <a:pt x="4957135" y="6388100"/>
                </a:lnTo>
                <a:lnTo>
                  <a:pt x="6666313" y="6388100"/>
                </a:lnTo>
                <a:lnTo>
                  <a:pt x="6759042" y="6362700"/>
                </a:lnTo>
                <a:close/>
              </a:path>
              <a:path w="8100059" h="6438900">
                <a:moveTo>
                  <a:pt x="6851280" y="6350000"/>
                </a:moveTo>
                <a:lnTo>
                  <a:pt x="4772169" y="6350000"/>
                </a:lnTo>
                <a:lnTo>
                  <a:pt x="4818226" y="6362700"/>
                </a:lnTo>
                <a:lnTo>
                  <a:pt x="6805223" y="6362700"/>
                </a:lnTo>
                <a:lnTo>
                  <a:pt x="6851280" y="6350000"/>
                </a:lnTo>
                <a:close/>
              </a:path>
              <a:path w="8100059" h="6438900">
                <a:moveTo>
                  <a:pt x="7034239" y="6311900"/>
                </a:moveTo>
                <a:lnTo>
                  <a:pt x="4589210" y="6311900"/>
                </a:lnTo>
                <a:lnTo>
                  <a:pt x="4726237" y="6350000"/>
                </a:lnTo>
                <a:lnTo>
                  <a:pt x="6897212" y="6350000"/>
                </a:lnTo>
                <a:lnTo>
                  <a:pt x="7034239" y="6311900"/>
                </a:lnTo>
                <a:close/>
              </a:path>
              <a:path w="8100059" h="6438900">
                <a:moveTo>
                  <a:pt x="33531" y="0"/>
                </a:moveTo>
                <a:lnTo>
                  <a:pt x="32756" y="12700"/>
                </a:lnTo>
                <a:lnTo>
                  <a:pt x="27947" y="63500"/>
                </a:lnTo>
                <a:lnTo>
                  <a:pt x="23514" y="101600"/>
                </a:lnTo>
                <a:lnTo>
                  <a:pt x="19458" y="152400"/>
                </a:lnTo>
                <a:lnTo>
                  <a:pt x="15781" y="203200"/>
                </a:lnTo>
                <a:lnTo>
                  <a:pt x="12485" y="254000"/>
                </a:lnTo>
                <a:lnTo>
                  <a:pt x="9571" y="292100"/>
                </a:lnTo>
                <a:lnTo>
                  <a:pt x="7041" y="342900"/>
                </a:lnTo>
                <a:lnTo>
                  <a:pt x="4896" y="393700"/>
                </a:lnTo>
                <a:lnTo>
                  <a:pt x="3137" y="444500"/>
                </a:lnTo>
                <a:lnTo>
                  <a:pt x="1767" y="482600"/>
                </a:lnTo>
                <a:lnTo>
                  <a:pt x="786" y="533400"/>
                </a:lnTo>
                <a:lnTo>
                  <a:pt x="196" y="584200"/>
                </a:lnTo>
                <a:lnTo>
                  <a:pt x="0" y="635000"/>
                </a:lnTo>
                <a:lnTo>
                  <a:pt x="196" y="685800"/>
                </a:lnTo>
                <a:lnTo>
                  <a:pt x="786" y="723900"/>
                </a:lnTo>
                <a:lnTo>
                  <a:pt x="1767" y="774700"/>
                </a:lnTo>
                <a:lnTo>
                  <a:pt x="3137" y="825500"/>
                </a:lnTo>
                <a:lnTo>
                  <a:pt x="4896" y="876300"/>
                </a:lnTo>
                <a:lnTo>
                  <a:pt x="7041" y="927100"/>
                </a:lnTo>
                <a:lnTo>
                  <a:pt x="9571" y="965200"/>
                </a:lnTo>
                <a:lnTo>
                  <a:pt x="12485" y="1016000"/>
                </a:lnTo>
                <a:lnTo>
                  <a:pt x="15781" y="1066800"/>
                </a:lnTo>
                <a:lnTo>
                  <a:pt x="19458" y="1117600"/>
                </a:lnTo>
                <a:lnTo>
                  <a:pt x="23514" y="1155700"/>
                </a:lnTo>
                <a:lnTo>
                  <a:pt x="27947" y="1206500"/>
                </a:lnTo>
                <a:lnTo>
                  <a:pt x="32756" y="1257300"/>
                </a:lnTo>
                <a:lnTo>
                  <a:pt x="37940" y="1295400"/>
                </a:lnTo>
                <a:lnTo>
                  <a:pt x="43497" y="1346200"/>
                </a:lnTo>
                <a:lnTo>
                  <a:pt x="49425" y="1397000"/>
                </a:lnTo>
                <a:lnTo>
                  <a:pt x="55723" y="1447800"/>
                </a:lnTo>
                <a:lnTo>
                  <a:pt x="62389" y="1485900"/>
                </a:lnTo>
                <a:lnTo>
                  <a:pt x="69423" y="1536700"/>
                </a:lnTo>
                <a:lnTo>
                  <a:pt x="76822" y="1574800"/>
                </a:lnTo>
                <a:lnTo>
                  <a:pt x="84584" y="1625600"/>
                </a:lnTo>
                <a:lnTo>
                  <a:pt x="92709" y="1676400"/>
                </a:lnTo>
                <a:lnTo>
                  <a:pt x="101195" y="1714500"/>
                </a:lnTo>
                <a:lnTo>
                  <a:pt x="110040" y="1765300"/>
                </a:lnTo>
                <a:lnTo>
                  <a:pt x="119243" y="1816100"/>
                </a:lnTo>
                <a:lnTo>
                  <a:pt x="128802" y="1854200"/>
                </a:lnTo>
                <a:lnTo>
                  <a:pt x="138716" y="1905000"/>
                </a:lnTo>
                <a:lnTo>
                  <a:pt x="148983" y="1943100"/>
                </a:lnTo>
                <a:lnTo>
                  <a:pt x="159602" y="1993900"/>
                </a:lnTo>
                <a:lnTo>
                  <a:pt x="170572" y="2032000"/>
                </a:lnTo>
                <a:lnTo>
                  <a:pt x="181889" y="2082800"/>
                </a:lnTo>
                <a:lnTo>
                  <a:pt x="193554" y="2120900"/>
                </a:lnTo>
                <a:lnTo>
                  <a:pt x="205565" y="2171700"/>
                </a:lnTo>
                <a:lnTo>
                  <a:pt x="217920" y="2209800"/>
                </a:lnTo>
                <a:lnTo>
                  <a:pt x="230617" y="2260600"/>
                </a:lnTo>
                <a:lnTo>
                  <a:pt x="243655" y="2298700"/>
                </a:lnTo>
                <a:lnTo>
                  <a:pt x="257033" y="2349500"/>
                </a:lnTo>
                <a:lnTo>
                  <a:pt x="270749" y="2387600"/>
                </a:lnTo>
                <a:lnTo>
                  <a:pt x="284802" y="2438400"/>
                </a:lnTo>
                <a:lnTo>
                  <a:pt x="299190" y="2476500"/>
                </a:lnTo>
                <a:lnTo>
                  <a:pt x="313911" y="2527300"/>
                </a:lnTo>
                <a:lnTo>
                  <a:pt x="328964" y="2565400"/>
                </a:lnTo>
                <a:lnTo>
                  <a:pt x="344347" y="2603500"/>
                </a:lnTo>
                <a:lnTo>
                  <a:pt x="360060" y="2654300"/>
                </a:lnTo>
                <a:lnTo>
                  <a:pt x="376100" y="2692400"/>
                </a:lnTo>
                <a:lnTo>
                  <a:pt x="392466" y="2743200"/>
                </a:lnTo>
                <a:lnTo>
                  <a:pt x="409156" y="2781300"/>
                </a:lnTo>
                <a:lnTo>
                  <a:pt x="426169" y="2819400"/>
                </a:lnTo>
                <a:lnTo>
                  <a:pt x="443503" y="2870200"/>
                </a:lnTo>
                <a:lnTo>
                  <a:pt x="461158" y="2908300"/>
                </a:lnTo>
                <a:lnTo>
                  <a:pt x="479130" y="2946400"/>
                </a:lnTo>
                <a:lnTo>
                  <a:pt x="497420" y="2984500"/>
                </a:lnTo>
                <a:lnTo>
                  <a:pt x="516024" y="3035300"/>
                </a:lnTo>
                <a:lnTo>
                  <a:pt x="534943" y="3073400"/>
                </a:lnTo>
                <a:lnTo>
                  <a:pt x="554173" y="3111500"/>
                </a:lnTo>
                <a:lnTo>
                  <a:pt x="573715" y="3149600"/>
                </a:lnTo>
                <a:lnTo>
                  <a:pt x="593565" y="3200400"/>
                </a:lnTo>
                <a:lnTo>
                  <a:pt x="613723" y="3238500"/>
                </a:lnTo>
                <a:lnTo>
                  <a:pt x="634188" y="3276600"/>
                </a:lnTo>
                <a:lnTo>
                  <a:pt x="654957" y="3314700"/>
                </a:lnTo>
                <a:lnTo>
                  <a:pt x="676029" y="3352800"/>
                </a:lnTo>
                <a:lnTo>
                  <a:pt x="697403" y="3390900"/>
                </a:lnTo>
                <a:lnTo>
                  <a:pt x="719077" y="3441700"/>
                </a:lnTo>
                <a:lnTo>
                  <a:pt x="741049" y="3479800"/>
                </a:lnTo>
                <a:lnTo>
                  <a:pt x="763319" y="3517900"/>
                </a:lnTo>
                <a:lnTo>
                  <a:pt x="785884" y="3556000"/>
                </a:lnTo>
                <a:lnTo>
                  <a:pt x="808743" y="3594100"/>
                </a:lnTo>
                <a:lnTo>
                  <a:pt x="831895" y="3632200"/>
                </a:lnTo>
                <a:lnTo>
                  <a:pt x="855337" y="3670300"/>
                </a:lnTo>
                <a:lnTo>
                  <a:pt x="879069" y="3708400"/>
                </a:lnTo>
                <a:lnTo>
                  <a:pt x="903089" y="3746500"/>
                </a:lnTo>
                <a:lnTo>
                  <a:pt x="927396" y="3784600"/>
                </a:lnTo>
                <a:lnTo>
                  <a:pt x="951987" y="3822700"/>
                </a:lnTo>
                <a:lnTo>
                  <a:pt x="976862" y="3860800"/>
                </a:lnTo>
                <a:lnTo>
                  <a:pt x="1002018" y="3898900"/>
                </a:lnTo>
                <a:lnTo>
                  <a:pt x="1027455" y="3937000"/>
                </a:lnTo>
                <a:lnTo>
                  <a:pt x="1053171" y="3975100"/>
                </a:lnTo>
                <a:lnTo>
                  <a:pt x="1079164" y="4013200"/>
                </a:lnTo>
                <a:lnTo>
                  <a:pt x="1105433" y="4038600"/>
                </a:lnTo>
                <a:lnTo>
                  <a:pt x="1131976" y="4076700"/>
                </a:lnTo>
                <a:lnTo>
                  <a:pt x="1158792" y="4114800"/>
                </a:lnTo>
                <a:lnTo>
                  <a:pt x="1185879" y="4152900"/>
                </a:lnTo>
                <a:lnTo>
                  <a:pt x="1213236" y="4191000"/>
                </a:lnTo>
                <a:lnTo>
                  <a:pt x="1240861" y="4229100"/>
                </a:lnTo>
                <a:lnTo>
                  <a:pt x="1268753" y="4254500"/>
                </a:lnTo>
                <a:lnTo>
                  <a:pt x="1296910" y="4292600"/>
                </a:lnTo>
                <a:lnTo>
                  <a:pt x="1325331" y="4330700"/>
                </a:lnTo>
                <a:lnTo>
                  <a:pt x="1354014" y="4368800"/>
                </a:lnTo>
                <a:lnTo>
                  <a:pt x="1382957" y="4394200"/>
                </a:lnTo>
                <a:lnTo>
                  <a:pt x="1412160" y="4432300"/>
                </a:lnTo>
                <a:lnTo>
                  <a:pt x="1441620" y="4470400"/>
                </a:lnTo>
                <a:lnTo>
                  <a:pt x="1471336" y="4495800"/>
                </a:lnTo>
                <a:lnTo>
                  <a:pt x="1501306" y="4533900"/>
                </a:lnTo>
                <a:lnTo>
                  <a:pt x="1531530" y="4559300"/>
                </a:lnTo>
                <a:lnTo>
                  <a:pt x="1562005" y="4597400"/>
                </a:lnTo>
                <a:lnTo>
                  <a:pt x="1592731" y="4635500"/>
                </a:lnTo>
                <a:lnTo>
                  <a:pt x="1623704" y="4660900"/>
                </a:lnTo>
                <a:lnTo>
                  <a:pt x="1654925" y="4699000"/>
                </a:lnTo>
                <a:lnTo>
                  <a:pt x="1686391" y="4724400"/>
                </a:lnTo>
                <a:lnTo>
                  <a:pt x="1718101" y="4762500"/>
                </a:lnTo>
                <a:lnTo>
                  <a:pt x="1750053" y="4787900"/>
                </a:lnTo>
                <a:lnTo>
                  <a:pt x="1782246" y="4826000"/>
                </a:lnTo>
                <a:lnTo>
                  <a:pt x="1814679" y="4851400"/>
                </a:lnTo>
                <a:lnTo>
                  <a:pt x="1847349" y="4889500"/>
                </a:lnTo>
                <a:lnTo>
                  <a:pt x="1913398" y="4940300"/>
                </a:lnTo>
                <a:lnTo>
                  <a:pt x="1946773" y="4978400"/>
                </a:lnTo>
                <a:lnTo>
                  <a:pt x="2014216" y="5029200"/>
                </a:lnTo>
                <a:lnTo>
                  <a:pt x="2048282" y="5067300"/>
                </a:lnTo>
                <a:lnTo>
                  <a:pt x="2151835" y="5143500"/>
                </a:lnTo>
                <a:lnTo>
                  <a:pt x="2186801" y="5181600"/>
                </a:lnTo>
                <a:lnTo>
                  <a:pt x="2257393" y="5232400"/>
                </a:lnTo>
                <a:lnTo>
                  <a:pt x="2401183" y="5334000"/>
                </a:lnTo>
                <a:lnTo>
                  <a:pt x="2437665" y="5372100"/>
                </a:lnTo>
                <a:lnTo>
                  <a:pt x="2623199" y="5499100"/>
                </a:lnTo>
                <a:lnTo>
                  <a:pt x="2660921" y="5511800"/>
                </a:lnTo>
                <a:lnTo>
                  <a:pt x="2698844" y="5537200"/>
                </a:lnTo>
                <a:lnTo>
                  <a:pt x="2891427" y="5664200"/>
                </a:lnTo>
                <a:lnTo>
                  <a:pt x="2930527" y="5676900"/>
                </a:lnTo>
                <a:lnTo>
                  <a:pt x="3048964" y="5753100"/>
                </a:lnTo>
                <a:lnTo>
                  <a:pt x="3088818" y="5765800"/>
                </a:lnTo>
                <a:lnTo>
                  <a:pt x="3169077" y="5816600"/>
                </a:lnTo>
                <a:lnTo>
                  <a:pt x="3209480" y="5829300"/>
                </a:lnTo>
                <a:lnTo>
                  <a:pt x="3250064" y="5854700"/>
                </a:lnTo>
                <a:lnTo>
                  <a:pt x="3290826" y="5867400"/>
                </a:lnTo>
                <a:lnTo>
                  <a:pt x="3331765" y="5892800"/>
                </a:lnTo>
                <a:lnTo>
                  <a:pt x="3372879" y="5905500"/>
                </a:lnTo>
                <a:lnTo>
                  <a:pt x="3414168" y="5930900"/>
                </a:lnTo>
                <a:lnTo>
                  <a:pt x="3455629" y="5943600"/>
                </a:lnTo>
                <a:lnTo>
                  <a:pt x="3497261" y="5969000"/>
                </a:lnTo>
                <a:lnTo>
                  <a:pt x="3539063" y="5981700"/>
                </a:lnTo>
                <a:lnTo>
                  <a:pt x="3581033" y="6007100"/>
                </a:lnTo>
                <a:lnTo>
                  <a:pt x="3665470" y="6032500"/>
                </a:lnTo>
                <a:lnTo>
                  <a:pt x="3707934" y="6057900"/>
                </a:lnTo>
                <a:lnTo>
                  <a:pt x="3836294" y="6096000"/>
                </a:lnTo>
                <a:lnTo>
                  <a:pt x="3879397" y="6121400"/>
                </a:lnTo>
                <a:lnTo>
                  <a:pt x="4543796" y="6311900"/>
                </a:lnTo>
                <a:lnTo>
                  <a:pt x="7079654" y="6311900"/>
                </a:lnTo>
                <a:lnTo>
                  <a:pt x="7744055" y="6121400"/>
                </a:lnTo>
                <a:lnTo>
                  <a:pt x="7787158" y="6096000"/>
                </a:lnTo>
                <a:lnTo>
                  <a:pt x="7915518" y="6057900"/>
                </a:lnTo>
                <a:lnTo>
                  <a:pt x="7957983" y="6032500"/>
                </a:lnTo>
                <a:lnTo>
                  <a:pt x="8042420" y="6007100"/>
                </a:lnTo>
                <a:lnTo>
                  <a:pt x="8084390" y="5981700"/>
                </a:lnTo>
                <a:lnTo>
                  <a:pt x="8099999" y="5981700"/>
                </a:lnTo>
                <a:lnTo>
                  <a:pt x="33531" y="0"/>
                </a:lnTo>
                <a:close/>
              </a:path>
              <a:path w="8100059" h="6438900">
                <a:moveTo>
                  <a:pt x="5956755" y="3530600"/>
                </a:moveTo>
                <a:lnTo>
                  <a:pt x="5666691" y="3530600"/>
                </a:lnTo>
                <a:lnTo>
                  <a:pt x="5714839" y="3543300"/>
                </a:lnTo>
                <a:lnTo>
                  <a:pt x="5908607" y="3543300"/>
                </a:lnTo>
                <a:lnTo>
                  <a:pt x="5956755" y="3530600"/>
                </a:lnTo>
                <a:close/>
              </a:path>
              <a:path w="8100059" h="6438900">
                <a:moveTo>
                  <a:pt x="6147240" y="3517900"/>
                </a:moveTo>
                <a:lnTo>
                  <a:pt x="5476208" y="3517900"/>
                </a:lnTo>
                <a:lnTo>
                  <a:pt x="5523500" y="3530600"/>
                </a:lnTo>
                <a:lnTo>
                  <a:pt x="6099947" y="3530600"/>
                </a:lnTo>
                <a:lnTo>
                  <a:pt x="6147240" y="3517900"/>
                </a:lnTo>
                <a:close/>
              </a:path>
              <a:path w="8100059" h="6438900">
                <a:moveTo>
                  <a:pt x="6241132" y="3505200"/>
                </a:moveTo>
                <a:lnTo>
                  <a:pt x="5382316" y="3505200"/>
                </a:lnTo>
                <a:lnTo>
                  <a:pt x="5429144" y="3517900"/>
                </a:lnTo>
                <a:lnTo>
                  <a:pt x="6194304" y="3517900"/>
                </a:lnTo>
                <a:lnTo>
                  <a:pt x="6241132" y="3505200"/>
                </a:lnTo>
                <a:close/>
              </a:path>
              <a:path w="8100059" h="6438900">
                <a:moveTo>
                  <a:pt x="6380143" y="3479800"/>
                </a:moveTo>
                <a:lnTo>
                  <a:pt x="5243306" y="3479800"/>
                </a:lnTo>
                <a:lnTo>
                  <a:pt x="5335730" y="3505200"/>
                </a:lnTo>
                <a:lnTo>
                  <a:pt x="6287719" y="3505200"/>
                </a:lnTo>
                <a:lnTo>
                  <a:pt x="6380143" y="3479800"/>
                </a:lnTo>
                <a:close/>
              </a:path>
              <a:path w="8100059" h="6438900">
                <a:moveTo>
                  <a:pt x="2973922" y="0"/>
                </a:moveTo>
                <a:lnTo>
                  <a:pt x="2970903" y="25400"/>
                </a:lnTo>
                <a:lnTo>
                  <a:pt x="2961430" y="63500"/>
                </a:lnTo>
                <a:lnTo>
                  <a:pt x="2952678" y="114300"/>
                </a:lnTo>
                <a:lnTo>
                  <a:pt x="2944656" y="152400"/>
                </a:lnTo>
                <a:lnTo>
                  <a:pt x="2937368" y="203200"/>
                </a:lnTo>
                <a:lnTo>
                  <a:pt x="2930821" y="254000"/>
                </a:lnTo>
                <a:lnTo>
                  <a:pt x="2925022" y="292100"/>
                </a:lnTo>
                <a:lnTo>
                  <a:pt x="2919975" y="342900"/>
                </a:lnTo>
                <a:lnTo>
                  <a:pt x="2915688" y="393700"/>
                </a:lnTo>
                <a:lnTo>
                  <a:pt x="2912167" y="444500"/>
                </a:lnTo>
                <a:lnTo>
                  <a:pt x="2909417" y="482600"/>
                </a:lnTo>
                <a:lnTo>
                  <a:pt x="2907446" y="533400"/>
                </a:lnTo>
                <a:lnTo>
                  <a:pt x="2906258" y="584200"/>
                </a:lnTo>
                <a:lnTo>
                  <a:pt x="2905861" y="635000"/>
                </a:lnTo>
                <a:lnTo>
                  <a:pt x="2906258" y="685800"/>
                </a:lnTo>
                <a:lnTo>
                  <a:pt x="2907446" y="736600"/>
                </a:lnTo>
                <a:lnTo>
                  <a:pt x="2909417" y="774700"/>
                </a:lnTo>
                <a:lnTo>
                  <a:pt x="2912167" y="825500"/>
                </a:lnTo>
                <a:lnTo>
                  <a:pt x="2915688" y="876300"/>
                </a:lnTo>
                <a:lnTo>
                  <a:pt x="2919975" y="927100"/>
                </a:lnTo>
                <a:lnTo>
                  <a:pt x="2925022" y="965200"/>
                </a:lnTo>
                <a:lnTo>
                  <a:pt x="2930821" y="1016000"/>
                </a:lnTo>
                <a:lnTo>
                  <a:pt x="2937368" y="1066800"/>
                </a:lnTo>
                <a:lnTo>
                  <a:pt x="2944656" y="1104900"/>
                </a:lnTo>
                <a:lnTo>
                  <a:pt x="2952678" y="1155700"/>
                </a:lnTo>
                <a:lnTo>
                  <a:pt x="2961430" y="1206500"/>
                </a:lnTo>
                <a:lnTo>
                  <a:pt x="2970903" y="1244600"/>
                </a:lnTo>
                <a:lnTo>
                  <a:pt x="2981093" y="1295400"/>
                </a:lnTo>
                <a:lnTo>
                  <a:pt x="2991993" y="1333500"/>
                </a:lnTo>
                <a:lnTo>
                  <a:pt x="3003597" y="1384300"/>
                </a:lnTo>
                <a:lnTo>
                  <a:pt x="3015899" y="1422400"/>
                </a:lnTo>
                <a:lnTo>
                  <a:pt x="3028893" y="1473200"/>
                </a:lnTo>
                <a:lnTo>
                  <a:pt x="3042572" y="1511300"/>
                </a:lnTo>
                <a:lnTo>
                  <a:pt x="3056930" y="1562100"/>
                </a:lnTo>
                <a:lnTo>
                  <a:pt x="3071961" y="1600200"/>
                </a:lnTo>
                <a:lnTo>
                  <a:pt x="3087659" y="1651000"/>
                </a:lnTo>
                <a:lnTo>
                  <a:pt x="3104018" y="1689100"/>
                </a:lnTo>
                <a:lnTo>
                  <a:pt x="3121032" y="1727200"/>
                </a:lnTo>
                <a:lnTo>
                  <a:pt x="3138694" y="1778000"/>
                </a:lnTo>
                <a:lnTo>
                  <a:pt x="3156999" y="1816100"/>
                </a:lnTo>
                <a:lnTo>
                  <a:pt x="3175940" y="1854200"/>
                </a:lnTo>
                <a:lnTo>
                  <a:pt x="3195510" y="1905000"/>
                </a:lnTo>
                <a:lnTo>
                  <a:pt x="3215705" y="1943100"/>
                </a:lnTo>
                <a:lnTo>
                  <a:pt x="3236517" y="1981200"/>
                </a:lnTo>
                <a:lnTo>
                  <a:pt x="3257940" y="2019300"/>
                </a:lnTo>
                <a:lnTo>
                  <a:pt x="3279969" y="2057400"/>
                </a:lnTo>
                <a:lnTo>
                  <a:pt x="3302597" y="2095500"/>
                </a:lnTo>
                <a:lnTo>
                  <a:pt x="3325818" y="2133600"/>
                </a:lnTo>
                <a:lnTo>
                  <a:pt x="3349626" y="2171700"/>
                </a:lnTo>
                <a:lnTo>
                  <a:pt x="3374014" y="2209800"/>
                </a:lnTo>
                <a:lnTo>
                  <a:pt x="3398977" y="2247900"/>
                </a:lnTo>
                <a:lnTo>
                  <a:pt x="3424508" y="2286000"/>
                </a:lnTo>
                <a:lnTo>
                  <a:pt x="3450601" y="2324100"/>
                </a:lnTo>
                <a:lnTo>
                  <a:pt x="3477250" y="2362200"/>
                </a:lnTo>
                <a:lnTo>
                  <a:pt x="3504450" y="2400300"/>
                </a:lnTo>
                <a:lnTo>
                  <a:pt x="3532192" y="2438400"/>
                </a:lnTo>
                <a:lnTo>
                  <a:pt x="3560473" y="2476500"/>
                </a:lnTo>
                <a:lnTo>
                  <a:pt x="3589284" y="2501900"/>
                </a:lnTo>
                <a:lnTo>
                  <a:pt x="3618621" y="2540000"/>
                </a:lnTo>
                <a:lnTo>
                  <a:pt x="3648476" y="2578100"/>
                </a:lnTo>
                <a:lnTo>
                  <a:pt x="3678845" y="2603500"/>
                </a:lnTo>
                <a:lnTo>
                  <a:pt x="3709720" y="2641600"/>
                </a:lnTo>
                <a:lnTo>
                  <a:pt x="3741096" y="2667000"/>
                </a:lnTo>
                <a:lnTo>
                  <a:pt x="3772965" y="2705100"/>
                </a:lnTo>
                <a:lnTo>
                  <a:pt x="3805323" y="2730500"/>
                </a:lnTo>
                <a:lnTo>
                  <a:pt x="3838164" y="2768600"/>
                </a:lnTo>
                <a:lnTo>
                  <a:pt x="3871479" y="2794000"/>
                </a:lnTo>
                <a:lnTo>
                  <a:pt x="3905265" y="2832100"/>
                </a:lnTo>
                <a:lnTo>
                  <a:pt x="3939514" y="2857500"/>
                </a:lnTo>
                <a:lnTo>
                  <a:pt x="4009378" y="2908300"/>
                </a:lnTo>
                <a:lnTo>
                  <a:pt x="4044980" y="2946400"/>
                </a:lnTo>
                <a:lnTo>
                  <a:pt x="4081022" y="2971800"/>
                </a:lnTo>
                <a:lnTo>
                  <a:pt x="4154396" y="3022600"/>
                </a:lnTo>
                <a:lnTo>
                  <a:pt x="4229452" y="3073400"/>
                </a:lnTo>
                <a:lnTo>
                  <a:pt x="4306139" y="3124200"/>
                </a:lnTo>
                <a:lnTo>
                  <a:pt x="4345080" y="3136900"/>
                </a:lnTo>
                <a:lnTo>
                  <a:pt x="4464213" y="3213100"/>
                </a:lnTo>
                <a:lnTo>
                  <a:pt x="4504675" y="3225800"/>
                </a:lnTo>
                <a:lnTo>
                  <a:pt x="4545501" y="3251200"/>
                </a:lnTo>
                <a:lnTo>
                  <a:pt x="4586686" y="3263900"/>
                </a:lnTo>
                <a:lnTo>
                  <a:pt x="4628223" y="3289300"/>
                </a:lnTo>
                <a:lnTo>
                  <a:pt x="4670107" y="3302000"/>
                </a:lnTo>
                <a:lnTo>
                  <a:pt x="4712331" y="3327400"/>
                </a:lnTo>
                <a:lnTo>
                  <a:pt x="4797774" y="3352800"/>
                </a:lnTo>
                <a:lnTo>
                  <a:pt x="4840982" y="3378200"/>
                </a:lnTo>
                <a:lnTo>
                  <a:pt x="5197481" y="3479800"/>
                </a:lnTo>
                <a:lnTo>
                  <a:pt x="6425969" y="3479800"/>
                </a:lnTo>
                <a:lnTo>
                  <a:pt x="6782470" y="3378200"/>
                </a:lnTo>
                <a:lnTo>
                  <a:pt x="6825678" y="3352800"/>
                </a:lnTo>
                <a:lnTo>
                  <a:pt x="6911122" y="3327400"/>
                </a:lnTo>
                <a:lnTo>
                  <a:pt x="6953346" y="3302000"/>
                </a:lnTo>
                <a:lnTo>
                  <a:pt x="6995230" y="3289300"/>
                </a:lnTo>
                <a:lnTo>
                  <a:pt x="7036768" y="3263900"/>
                </a:lnTo>
                <a:lnTo>
                  <a:pt x="7077953" y="3251200"/>
                </a:lnTo>
                <a:lnTo>
                  <a:pt x="7118779" y="3225800"/>
                </a:lnTo>
                <a:lnTo>
                  <a:pt x="7159241" y="3213100"/>
                </a:lnTo>
                <a:lnTo>
                  <a:pt x="7278375" y="3136900"/>
                </a:lnTo>
                <a:lnTo>
                  <a:pt x="7317315" y="3124200"/>
                </a:lnTo>
                <a:lnTo>
                  <a:pt x="7394003" y="3073400"/>
                </a:lnTo>
                <a:lnTo>
                  <a:pt x="7469059" y="3022600"/>
                </a:lnTo>
                <a:lnTo>
                  <a:pt x="7542434" y="2971800"/>
                </a:lnTo>
                <a:lnTo>
                  <a:pt x="7578475" y="2946400"/>
                </a:lnTo>
                <a:lnTo>
                  <a:pt x="7614078" y="2908300"/>
                </a:lnTo>
                <a:lnTo>
                  <a:pt x="7683942" y="2857500"/>
                </a:lnTo>
                <a:lnTo>
                  <a:pt x="7718191" y="2832100"/>
                </a:lnTo>
                <a:lnTo>
                  <a:pt x="7751977" y="2794000"/>
                </a:lnTo>
                <a:lnTo>
                  <a:pt x="7785293" y="2768600"/>
                </a:lnTo>
                <a:lnTo>
                  <a:pt x="7818133" y="2730500"/>
                </a:lnTo>
                <a:lnTo>
                  <a:pt x="7850491" y="2705100"/>
                </a:lnTo>
                <a:lnTo>
                  <a:pt x="7882361" y="2667000"/>
                </a:lnTo>
                <a:lnTo>
                  <a:pt x="7913737" y="2641600"/>
                </a:lnTo>
                <a:lnTo>
                  <a:pt x="7944612" y="2603500"/>
                </a:lnTo>
                <a:lnTo>
                  <a:pt x="7974980" y="2578100"/>
                </a:lnTo>
                <a:lnTo>
                  <a:pt x="8004836" y="2540000"/>
                </a:lnTo>
                <a:lnTo>
                  <a:pt x="8034173" y="2501900"/>
                </a:lnTo>
                <a:lnTo>
                  <a:pt x="8062985" y="2476500"/>
                </a:lnTo>
                <a:lnTo>
                  <a:pt x="8091265" y="2438400"/>
                </a:lnTo>
                <a:lnTo>
                  <a:pt x="8099999" y="2425700"/>
                </a:lnTo>
                <a:lnTo>
                  <a:pt x="2973922" y="0"/>
                </a:lnTo>
                <a:close/>
              </a:path>
            </a:pathLst>
          </a:custGeom>
          <a:solidFill>
            <a:srgbClr val="FFFFFF"/>
          </a:solidFill>
        </p:spPr>
        <p:txBody>
          <a:bodyPr wrap="square" lIns="0" tIns="0" rIns="0" bIns="0" rtlCol="0"/>
          <a:lstStyle/>
          <a:p>
            <a:endParaRPr b="1" dirty="0"/>
          </a:p>
        </p:txBody>
      </p:sp>
      <p:pic>
        <p:nvPicPr>
          <p:cNvPr id="13" name="object 13"/>
          <p:cNvPicPr/>
          <p:nvPr/>
        </p:nvPicPr>
        <p:blipFill>
          <a:blip r:embed="rId2" cstate="print"/>
          <a:stretch>
            <a:fillRect/>
          </a:stretch>
        </p:blipFill>
        <p:spPr>
          <a:xfrm>
            <a:off x="10227767" y="3596779"/>
            <a:ext cx="464235" cy="366458"/>
          </a:xfrm>
          <a:prstGeom prst="rect">
            <a:avLst/>
          </a:prstGeom>
        </p:spPr>
      </p:pic>
      <p:sp>
        <p:nvSpPr>
          <p:cNvPr id="14" name="object 14"/>
          <p:cNvSpPr txBox="1"/>
          <p:nvPr/>
        </p:nvSpPr>
        <p:spPr>
          <a:xfrm>
            <a:off x="10348541" y="3695214"/>
            <a:ext cx="104139" cy="177800"/>
          </a:xfrm>
          <a:prstGeom prst="rect">
            <a:avLst/>
          </a:prstGeom>
        </p:spPr>
        <p:txBody>
          <a:bodyPr vert="horz" wrap="square" lIns="0" tIns="12700" rIns="0" bIns="0" rtlCol="0">
            <a:spAutoFit/>
          </a:bodyPr>
          <a:lstStyle/>
          <a:p>
            <a:pPr marL="12700">
              <a:lnSpc>
                <a:spcPct val="100000"/>
              </a:lnSpc>
              <a:spcBef>
                <a:spcPts val="100"/>
              </a:spcBef>
            </a:pPr>
            <a:r>
              <a:rPr sz="1000" b="0" dirty="0">
                <a:solidFill>
                  <a:srgbClr val="FFFFFF"/>
                </a:solidFill>
                <a:latin typeface="Montserrat Medium"/>
                <a:cs typeface="Montserrat Medium"/>
              </a:rPr>
              <a:t>6</a:t>
            </a:r>
            <a:endParaRPr sz="1000">
              <a:latin typeface="Montserrat Medium"/>
              <a:cs typeface="Montserrat Medium"/>
            </a:endParaRPr>
          </a:p>
        </p:txBody>
      </p:sp>
      <p:sp>
        <p:nvSpPr>
          <p:cNvPr id="16" name="object 9">
            <a:extLst>
              <a:ext uri="{FF2B5EF4-FFF2-40B4-BE49-F238E27FC236}">
                <a16:creationId xmlns:a16="http://schemas.microsoft.com/office/drawing/2014/main" id="{CAFC4231-D46A-002E-2713-DD9ECB4B60DC}"/>
              </a:ext>
            </a:extLst>
          </p:cNvPr>
          <p:cNvSpPr txBox="1"/>
          <p:nvPr/>
        </p:nvSpPr>
        <p:spPr>
          <a:xfrm>
            <a:off x="727401" y="1123378"/>
            <a:ext cx="4286094" cy="1235916"/>
          </a:xfrm>
          <a:prstGeom prst="rect">
            <a:avLst/>
          </a:prstGeom>
        </p:spPr>
        <p:txBody>
          <a:bodyPr vert="horz" wrap="square" lIns="0" tIns="12700" rIns="0" bIns="0" rtlCol="0">
            <a:spAutoFit/>
          </a:bodyPr>
          <a:lstStyle/>
          <a:p>
            <a:pPr marL="240665" marR="5080" indent="-228600" algn="just">
              <a:lnSpc>
                <a:spcPct val="150000"/>
              </a:lnSpc>
              <a:spcBef>
                <a:spcPts val="100"/>
              </a:spcBef>
              <a:buFont typeface="+mj-lt"/>
              <a:buAutoNum type="arabicPeriod" startAt="5"/>
              <a:tabLst>
                <a:tab pos="228600" algn="l"/>
                <a:tab pos="229235" algn="l"/>
              </a:tabLst>
            </a:pPr>
            <a:r>
              <a:rPr lang="pl-PL" sz="900" dirty="0">
                <a:solidFill>
                  <a:srgbClr val="58595B"/>
                </a:solidFill>
                <a:latin typeface="Montserrat"/>
                <a:cs typeface="Montserrat"/>
              </a:rPr>
              <a:t>W kontaktach z klientami instytucjonalnymi Bank koncentruje się na budowaniu relacji opartych o transparentność, otwartość </a:t>
            </a:r>
            <a:br>
              <a:rPr lang="pl-PL" sz="900" dirty="0">
                <a:solidFill>
                  <a:srgbClr val="58595B"/>
                </a:solidFill>
                <a:latin typeface="Montserrat"/>
                <a:cs typeface="Montserrat"/>
              </a:rPr>
            </a:br>
            <a:r>
              <a:rPr lang="pl-PL" sz="900" dirty="0">
                <a:solidFill>
                  <a:srgbClr val="58595B"/>
                </a:solidFill>
                <a:latin typeface="Montserrat"/>
                <a:cs typeface="Montserrat"/>
              </a:rPr>
              <a:t>i dostarczanie rozwiązań dopasowanych do ich potrzeb. Bank inwestuje w edukację i rozwój klientów, zapewniając im dostęp do odpowiedniej wiedzy i ekspertyzy, w tym korzystania </a:t>
            </a:r>
            <a:br>
              <a:rPr lang="pl-PL" sz="900" dirty="0">
                <a:solidFill>
                  <a:srgbClr val="58595B"/>
                </a:solidFill>
                <a:latin typeface="Montserrat"/>
                <a:cs typeface="Montserrat"/>
              </a:rPr>
            </a:br>
            <a:r>
              <a:rPr lang="pl-PL" sz="900" dirty="0">
                <a:solidFill>
                  <a:srgbClr val="58595B"/>
                </a:solidFill>
                <a:latin typeface="Montserrat"/>
                <a:cs typeface="Montserrat"/>
              </a:rPr>
              <a:t>z profesjonalnego doradztwa zespołu inżynierów ekologów.</a:t>
            </a:r>
          </a:p>
        </p:txBody>
      </p:sp>
      <p:sp>
        <p:nvSpPr>
          <p:cNvPr id="17" name="object 10">
            <a:extLst>
              <a:ext uri="{FF2B5EF4-FFF2-40B4-BE49-F238E27FC236}">
                <a16:creationId xmlns:a16="http://schemas.microsoft.com/office/drawing/2014/main" id="{E499CB33-CDBD-5D75-EA9F-83B2C3BB7E60}"/>
              </a:ext>
            </a:extLst>
          </p:cNvPr>
          <p:cNvSpPr txBox="1"/>
          <p:nvPr/>
        </p:nvSpPr>
        <p:spPr>
          <a:xfrm>
            <a:off x="1192199" y="2703491"/>
            <a:ext cx="3352800" cy="39498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lang="pl-PL" sz="1200" b="1" spc="-25" dirty="0">
                <a:solidFill>
                  <a:srgbClr val="006647"/>
                </a:solidFill>
                <a:latin typeface="Arial"/>
                <a:cs typeface="Arial"/>
              </a:rPr>
              <a:t>10</a:t>
            </a:r>
            <a:endParaRPr lang="pl-PL" sz="1200" b="1" spc="-50" dirty="0">
              <a:solidFill>
                <a:srgbClr val="006647"/>
              </a:solidFill>
              <a:latin typeface="Arial"/>
              <a:cs typeface="Arial"/>
            </a:endParaRPr>
          </a:p>
          <a:p>
            <a:pPr marL="12700" algn="ctr">
              <a:lnSpc>
                <a:spcPct val="100000"/>
              </a:lnSpc>
              <a:spcBef>
                <a:spcPts val="100"/>
              </a:spcBef>
            </a:pPr>
            <a:r>
              <a:rPr lang="pl-PL" sz="1200" b="1" spc="-50" dirty="0">
                <a:solidFill>
                  <a:srgbClr val="006647"/>
                </a:solidFill>
                <a:latin typeface="Arial"/>
                <a:cs typeface="Arial"/>
              </a:rPr>
              <a:t>Pracownicy Banku</a:t>
            </a:r>
            <a:endParaRPr sz="1200" dirty="0">
              <a:latin typeface="Arial"/>
              <a:cs typeface="Arial"/>
            </a:endParaRPr>
          </a:p>
        </p:txBody>
      </p:sp>
      <p:sp>
        <p:nvSpPr>
          <p:cNvPr id="19" name="object 9">
            <a:extLst>
              <a:ext uri="{FF2B5EF4-FFF2-40B4-BE49-F238E27FC236}">
                <a16:creationId xmlns:a16="http://schemas.microsoft.com/office/drawing/2014/main" id="{D4BAAF2D-1335-4B15-0781-176E7E6381AD}"/>
              </a:ext>
            </a:extLst>
          </p:cNvPr>
          <p:cNvSpPr txBox="1"/>
          <p:nvPr/>
        </p:nvSpPr>
        <p:spPr>
          <a:xfrm>
            <a:off x="725552" y="3374541"/>
            <a:ext cx="4286094" cy="3156954"/>
          </a:xfrm>
          <a:prstGeom prst="rect">
            <a:avLst/>
          </a:prstGeom>
        </p:spPr>
        <p:txBody>
          <a:bodyPr vert="horz" wrap="square" lIns="0" tIns="12700" rIns="0" bIns="0" rtlCol="0">
            <a:spAutoFit/>
          </a:bodyPr>
          <a:lstStyle/>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Bank tworzy przyjazne miejsce pracy, w którym pracownicy kierują się wartościami: współpracą, zaangażowaniem, profesjonalizmem, oraz szacunkiem dla innych i ekologii. Szczególną uwagę zwraca na działania umacniające kulturę organizacji i atmosferę pracy.</a:t>
            </a:r>
          </a:p>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Bank poznaje opinie pracowników poprzez cykliczne badania opinii pracowniczej.</a:t>
            </a:r>
          </a:p>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Informacje do pracowników przekazywane są w Intranecie, newsletterze, za pomocą tablic informacyjnych lub w wiadomościach wysyłanych z dedykowanej skrzynki mailowej.</a:t>
            </a:r>
          </a:p>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Kluczowe zasady w zakresie transparentności, uczciwości oraz etyki w Banku regulują stosowne przepisy wewnętrzne. Podstawowym dokumentem regulującym kwestię etyki pracy jest Kodeks Etyki Banku Ochrony Środowiska S.A.</a:t>
            </a:r>
          </a:p>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W Banku obowiązuje wewnętrzna Polityka </a:t>
            </a:r>
            <a:r>
              <a:rPr lang="pl-PL" sz="900" dirty="0" err="1">
                <a:solidFill>
                  <a:srgbClr val="58595B"/>
                </a:solidFill>
                <a:latin typeface="Montserrat"/>
                <a:cs typeface="Montserrat"/>
              </a:rPr>
              <a:t>antymobbingowa</a:t>
            </a:r>
            <a:r>
              <a:rPr lang="pl-PL" sz="900" dirty="0">
                <a:solidFill>
                  <a:srgbClr val="58595B"/>
                </a:solidFill>
                <a:latin typeface="Montserrat"/>
                <a:cs typeface="Montserrat"/>
              </a:rPr>
              <a:t>, która służy przeciwdziałaniu zjawisku </a:t>
            </a:r>
            <a:r>
              <a:rPr lang="pl-PL" sz="900" dirty="0" err="1">
                <a:solidFill>
                  <a:srgbClr val="58595B"/>
                </a:solidFill>
                <a:latin typeface="Montserrat"/>
                <a:cs typeface="Montserrat"/>
              </a:rPr>
              <a:t>mobbingu</a:t>
            </a:r>
            <a:r>
              <a:rPr lang="pl-PL" sz="900" dirty="0">
                <a:solidFill>
                  <a:srgbClr val="58595B"/>
                </a:solidFill>
                <a:latin typeface="Montserrat"/>
                <a:cs typeface="Montserrat"/>
              </a:rPr>
              <a:t>.</a:t>
            </a:r>
          </a:p>
        </p:txBody>
      </p:sp>
      <p:sp>
        <p:nvSpPr>
          <p:cNvPr id="20" name="object 10">
            <a:extLst>
              <a:ext uri="{FF2B5EF4-FFF2-40B4-BE49-F238E27FC236}">
                <a16:creationId xmlns:a16="http://schemas.microsoft.com/office/drawing/2014/main" id="{77E5E0FE-DEF4-5A95-FB75-5AFB3F422E47}"/>
              </a:ext>
            </a:extLst>
          </p:cNvPr>
          <p:cNvSpPr txBox="1"/>
          <p:nvPr/>
        </p:nvSpPr>
        <p:spPr>
          <a:xfrm>
            <a:off x="6144467" y="1002259"/>
            <a:ext cx="3352800" cy="39498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lang="pl-PL" sz="1200" b="1" spc="-25" dirty="0">
                <a:solidFill>
                  <a:srgbClr val="006647"/>
                </a:solidFill>
                <a:latin typeface="Arial"/>
                <a:cs typeface="Arial"/>
              </a:rPr>
              <a:t>12</a:t>
            </a:r>
            <a:endParaRPr lang="pl-PL" sz="1200" b="1" spc="-50" dirty="0">
              <a:solidFill>
                <a:srgbClr val="006647"/>
              </a:solidFill>
              <a:latin typeface="Arial"/>
              <a:cs typeface="Arial"/>
            </a:endParaRPr>
          </a:p>
          <a:p>
            <a:pPr marL="12700" algn="ctr">
              <a:lnSpc>
                <a:spcPct val="100000"/>
              </a:lnSpc>
              <a:spcBef>
                <a:spcPts val="100"/>
              </a:spcBef>
            </a:pPr>
            <a:r>
              <a:rPr lang="pl-PL" sz="1200" b="1" spc="-50" dirty="0">
                <a:solidFill>
                  <a:srgbClr val="006647"/>
                </a:solidFill>
                <a:latin typeface="Arial"/>
                <a:cs typeface="Arial"/>
              </a:rPr>
              <a:t>Dostawcy i partnerzy biznesowi</a:t>
            </a:r>
            <a:endParaRPr sz="1200" dirty="0">
              <a:latin typeface="Arial"/>
              <a:cs typeface="Arial"/>
            </a:endParaRPr>
          </a:p>
        </p:txBody>
      </p:sp>
      <p:sp>
        <p:nvSpPr>
          <p:cNvPr id="21" name="object 9">
            <a:extLst>
              <a:ext uri="{FF2B5EF4-FFF2-40B4-BE49-F238E27FC236}">
                <a16:creationId xmlns:a16="http://schemas.microsoft.com/office/drawing/2014/main" id="{4E10E51B-C158-203E-C836-B4AA9311284E}"/>
              </a:ext>
            </a:extLst>
          </p:cNvPr>
          <p:cNvSpPr txBox="1"/>
          <p:nvPr/>
        </p:nvSpPr>
        <p:spPr>
          <a:xfrm>
            <a:off x="5677820" y="1741336"/>
            <a:ext cx="4286094" cy="2092561"/>
          </a:xfrm>
          <a:prstGeom prst="rect">
            <a:avLst/>
          </a:prstGeom>
        </p:spPr>
        <p:txBody>
          <a:bodyPr vert="horz" wrap="square" lIns="0" tIns="12700" rIns="0" bIns="0" rtlCol="0">
            <a:spAutoFit/>
          </a:bodyPr>
          <a:lstStyle/>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Bank dba o bieżący kontakt z partnerami biznesowymi i dostawcami. Podstawowymi kanałami komunikacji z dostawcami i partnerami biznesowymi są telefony, komunikacja elektroniczna (e-maile), spotkania.</a:t>
            </a:r>
          </a:p>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Bank jest aktywnym uczestnikiem wielu konferencji służących budowaniu wiedzy i wymianie doświadczeń w tematyce zielonej transformacji oraz innych działań proekologicznych.</a:t>
            </a:r>
          </a:p>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W ramach zobowiązania do tworzenia zrównoważonego łańcucha dostaw, Bank wdrożył Standardy postępowania dla dostawców Banku Ochrony Środowiska S.A.</a:t>
            </a:r>
          </a:p>
        </p:txBody>
      </p:sp>
      <p:sp>
        <p:nvSpPr>
          <p:cNvPr id="22" name="object 10">
            <a:extLst>
              <a:ext uri="{FF2B5EF4-FFF2-40B4-BE49-F238E27FC236}">
                <a16:creationId xmlns:a16="http://schemas.microsoft.com/office/drawing/2014/main" id="{75413A6F-C873-C56E-ACF1-88D46C492621}"/>
              </a:ext>
            </a:extLst>
          </p:cNvPr>
          <p:cNvSpPr txBox="1"/>
          <p:nvPr/>
        </p:nvSpPr>
        <p:spPr>
          <a:xfrm>
            <a:off x="6175454" y="4177994"/>
            <a:ext cx="3352800" cy="39498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lang="pl-PL" sz="1200" b="1" spc="-25" dirty="0">
                <a:solidFill>
                  <a:srgbClr val="006647"/>
                </a:solidFill>
                <a:latin typeface="Arial"/>
                <a:cs typeface="Arial"/>
              </a:rPr>
              <a:t>13</a:t>
            </a:r>
            <a:endParaRPr lang="pl-PL" sz="1200" b="1" spc="-50" dirty="0">
              <a:solidFill>
                <a:srgbClr val="006647"/>
              </a:solidFill>
              <a:latin typeface="Arial"/>
              <a:cs typeface="Arial"/>
            </a:endParaRPr>
          </a:p>
          <a:p>
            <a:pPr marL="12700" algn="ctr">
              <a:lnSpc>
                <a:spcPct val="100000"/>
              </a:lnSpc>
              <a:spcBef>
                <a:spcPts val="100"/>
              </a:spcBef>
            </a:pPr>
            <a:r>
              <a:rPr lang="pl-PL" sz="1200" b="1" spc="-50" dirty="0">
                <a:solidFill>
                  <a:srgbClr val="006647"/>
                </a:solidFill>
                <a:latin typeface="Arial"/>
                <a:cs typeface="Arial"/>
              </a:rPr>
              <a:t>Otoczenie społeczne</a:t>
            </a:r>
            <a:endParaRPr sz="1200" dirty="0">
              <a:latin typeface="Arial"/>
              <a:cs typeface="Arial"/>
            </a:endParaRPr>
          </a:p>
        </p:txBody>
      </p:sp>
      <p:sp>
        <p:nvSpPr>
          <p:cNvPr id="23" name="object 9">
            <a:extLst>
              <a:ext uri="{FF2B5EF4-FFF2-40B4-BE49-F238E27FC236}">
                <a16:creationId xmlns:a16="http://schemas.microsoft.com/office/drawing/2014/main" id="{6DF5B150-1AF7-B377-3D89-AC3B284655A3}"/>
              </a:ext>
            </a:extLst>
          </p:cNvPr>
          <p:cNvSpPr txBox="1"/>
          <p:nvPr/>
        </p:nvSpPr>
        <p:spPr>
          <a:xfrm>
            <a:off x="5677820" y="4820760"/>
            <a:ext cx="4286094" cy="2508059"/>
          </a:xfrm>
          <a:prstGeom prst="rect">
            <a:avLst/>
          </a:prstGeom>
        </p:spPr>
        <p:txBody>
          <a:bodyPr vert="horz" wrap="square" lIns="0" tIns="12700" rIns="0" bIns="0" rtlCol="0">
            <a:spAutoFit/>
          </a:bodyPr>
          <a:lstStyle/>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Realizując strategię biznesową, Bank kieruje się nie tylko uwarunkowaniami ekonomicznymi, ale również interesami swoich klientów, pracowników, akcjonariuszy, partnerów biznesowych </a:t>
            </a:r>
            <a:br>
              <a:rPr lang="pl-PL" sz="900" dirty="0">
                <a:solidFill>
                  <a:srgbClr val="58595B"/>
                </a:solidFill>
                <a:latin typeface="Montserrat"/>
                <a:cs typeface="Montserrat"/>
              </a:rPr>
            </a:br>
            <a:r>
              <a:rPr lang="pl-PL" sz="900" dirty="0">
                <a:solidFill>
                  <a:srgbClr val="58595B"/>
                </a:solidFill>
                <a:latin typeface="Montserrat"/>
                <a:cs typeface="Montserrat"/>
              </a:rPr>
              <a:t>i środowiska lokalnego.</a:t>
            </a:r>
          </a:p>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Bank aktywnie angażuje się w działania charytatywne na rzecz lokalnej społeczności oraz zachęca swoich pracowników do podejmowania działań w tym zakresie.</a:t>
            </a:r>
          </a:p>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Bank realizuje szereg działań społecznych poprzez programy Fundacji BOŚ działającej na rzecz ochrony środowiska, kształtowania postaw proekologicznych oraz szeroko pojętego zrównoważonego rozwoju. Programy Fundacji BOŚ aktywnie promują także zdrowy tryb życia </a:t>
            </a:r>
            <a:br>
              <a:rPr lang="pl-PL" sz="900" dirty="0">
                <a:solidFill>
                  <a:srgbClr val="58595B"/>
                </a:solidFill>
                <a:latin typeface="Montserrat"/>
                <a:cs typeface="Montserrat"/>
              </a:rPr>
            </a:br>
            <a:r>
              <a:rPr lang="pl-PL" sz="900" dirty="0">
                <a:solidFill>
                  <a:srgbClr val="58595B"/>
                </a:solidFill>
                <a:latin typeface="Montserrat"/>
                <a:cs typeface="Montserrat"/>
              </a:rPr>
              <a:t>i właściwe postawy żywieniowe.</a:t>
            </a:r>
          </a:p>
        </p:txBody>
      </p:sp>
      <p:sp>
        <p:nvSpPr>
          <p:cNvPr id="24" name="object 7">
            <a:extLst>
              <a:ext uri="{FF2B5EF4-FFF2-40B4-BE49-F238E27FC236}">
                <a16:creationId xmlns:a16="http://schemas.microsoft.com/office/drawing/2014/main" id="{DC424C6C-0FF1-FDFC-1685-4CCE68304F0D}"/>
              </a:ext>
            </a:extLst>
          </p:cNvPr>
          <p:cNvSpPr txBox="1"/>
          <p:nvPr/>
        </p:nvSpPr>
        <p:spPr>
          <a:xfrm>
            <a:off x="6405880" y="176154"/>
            <a:ext cx="3968597" cy="380873"/>
          </a:xfrm>
          <a:prstGeom prst="rect">
            <a:avLst/>
          </a:prstGeom>
        </p:spPr>
        <p:txBody>
          <a:bodyPr vert="horz" wrap="square" lIns="0" tIns="72390" rIns="0" bIns="0" rtlCol="0">
            <a:spAutoFit/>
          </a:bodyPr>
          <a:lstStyle/>
          <a:p>
            <a:pPr marL="12700" algn="l">
              <a:spcBef>
                <a:spcPts val="135"/>
              </a:spcBef>
            </a:pPr>
            <a:r>
              <a:rPr lang="pl-PL" sz="1000" b="1" spc="-25" dirty="0">
                <a:solidFill>
                  <a:srgbClr val="006647"/>
                </a:solidFill>
                <a:latin typeface="Montserrat"/>
                <a:cs typeface="Montserrat"/>
              </a:rPr>
              <a:t>Deklaracja budowania relacji z otoczeniem społecznym oraz minimalizowania negatywnego wpływu na społeczeństwo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310"/>
            <a:ext cx="10692130" cy="7124700"/>
          </a:xfrm>
          <a:custGeom>
            <a:avLst/>
            <a:gdLst/>
            <a:ahLst/>
            <a:cxnLst/>
            <a:rect l="l" t="t" r="r" b="b"/>
            <a:pathLst>
              <a:path w="10692130" h="7124700">
                <a:moveTo>
                  <a:pt x="5973305" y="7112000"/>
                </a:moveTo>
                <a:lnTo>
                  <a:pt x="5110151" y="7112000"/>
                </a:lnTo>
                <a:lnTo>
                  <a:pt x="5157701" y="7124700"/>
                </a:lnTo>
                <a:lnTo>
                  <a:pt x="5925755" y="7124700"/>
                </a:lnTo>
                <a:lnTo>
                  <a:pt x="5973305" y="7112000"/>
                </a:lnTo>
                <a:close/>
              </a:path>
              <a:path w="10692130" h="7124700">
                <a:moveTo>
                  <a:pt x="6115316" y="7099300"/>
                </a:moveTo>
                <a:lnTo>
                  <a:pt x="4968141" y="7099300"/>
                </a:lnTo>
                <a:lnTo>
                  <a:pt x="5015369" y="7112000"/>
                </a:lnTo>
                <a:lnTo>
                  <a:pt x="6068087" y="7112000"/>
                </a:lnTo>
                <a:lnTo>
                  <a:pt x="6115316" y="7099300"/>
                </a:lnTo>
                <a:close/>
              </a:path>
              <a:path w="10692130" h="7124700">
                <a:moveTo>
                  <a:pt x="6256334" y="7086600"/>
                </a:moveTo>
                <a:lnTo>
                  <a:pt x="4827123" y="7086600"/>
                </a:lnTo>
                <a:lnTo>
                  <a:pt x="4874016" y="7099300"/>
                </a:lnTo>
                <a:lnTo>
                  <a:pt x="6209441" y="7099300"/>
                </a:lnTo>
                <a:lnTo>
                  <a:pt x="6256334" y="7086600"/>
                </a:lnTo>
                <a:close/>
              </a:path>
              <a:path w="10692130" h="7124700">
                <a:moveTo>
                  <a:pt x="6349774" y="7073900"/>
                </a:moveTo>
                <a:lnTo>
                  <a:pt x="4733684" y="7073900"/>
                </a:lnTo>
                <a:lnTo>
                  <a:pt x="4780345" y="7086600"/>
                </a:lnTo>
                <a:lnTo>
                  <a:pt x="6303112" y="7086600"/>
                </a:lnTo>
                <a:lnTo>
                  <a:pt x="6349774" y="7073900"/>
                </a:lnTo>
                <a:close/>
              </a:path>
              <a:path w="10692130" h="7124700">
                <a:moveTo>
                  <a:pt x="6489046" y="7048500"/>
                </a:moveTo>
                <a:lnTo>
                  <a:pt x="4594412" y="7048500"/>
                </a:lnTo>
                <a:lnTo>
                  <a:pt x="4687140" y="7073900"/>
                </a:lnTo>
                <a:lnTo>
                  <a:pt x="6396318" y="7073900"/>
                </a:lnTo>
                <a:lnTo>
                  <a:pt x="6489046" y="7048500"/>
                </a:lnTo>
                <a:close/>
              </a:path>
              <a:path w="10692130" h="7124700">
                <a:moveTo>
                  <a:pt x="6581285" y="7035800"/>
                </a:moveTo>
                <a:lnTo>
                  <a:pt x="4502173" y="7035800"/>
                </a:lnTo>
                <a:lnTo>
                  <a:pt x="4548231" y="7048500"/>
                </a:lnTo>
                <a:lnTo>
                  <a:pt x="6535227" y="7048500"/>
                </a:lnTo>
                <a:lnTo>
                  <a:pt x="6581285" y="7035800"/>
                </a:lnTo>
                <a:close/>
              </a:path>
              <a:path w="10692130" h="7124700">
                <a:moveTo>
                  <a:pt x="6764244" y="6997700"/>
                </a:moveTo>
                <a:lnTo>
                  <a:pt x="4319215" y="6997700"/>
                </a:lnTo>
                <a:lnTo>
                  <a:pt x="4456242" y="7035800"/>
                </a:lnTo>
                <a:lnTo>
                  <a:pt x="6627216" y="7035800"/>
                </a:lnTo>
                <a:lnTo>
                  <a:pt x="6764244" y="6997700"/>
                </a:lnTo>
                <a:close/>
              </a:path>
              <a:path w="10692130" h="7124700">
                <a:moveTo>
                  <a:pt x="773" y="3073467"/>
                </a:moveTo>
                <a:lnTo>
                  <a:pt x="14807" y="3124200"/>
                </a:lnTo>
                <a:lnTo>
                  <a:pt x="29194" y="3162300"/>
                </a:lnTo>
                <a:lnTo>
                  <a:pt x="43915" y="3213100"/>
                </a:lnTo>
                <a:lnTo>
                  <a:pt x="58968" y="3251200"/>
                </a:lnTo>
                <a:lnTo>
                  <a:pt x="74352" y="3289300"/>
                </a:lnTo>
                <a:lnTo>
                  <a:pt x="90064" y="3340100"/>
                </a:lnTo>
                <a:lnTo>
                  <a:pt x="106104" y="3378200"/>
                </a:lnTo>
                <a:lnTo>
                  <a:pt x="122470" y="3429000"/>
                </a:lnTo>
                <a:lnTo>
                  <a:pt x="139160" y="3467100"/>
                </a:lnTo>
                <a:lnTo>
                  <a:pt x="156173" y="3505200"/>
                </a:lnTo>
                <a:lnTo>
                  <a:pt x="173508" y="3556000"/>
                </a:lnTo>
                <a:lnTo>
                  <a:pt x="191162" y="3594100"/>
                </a:lnTo>
                <a:lnTo>
                  <a:pt x="209135" y="3632200"/>
                </a:lnTo>
                <a:lnTo>
                  <a:pt x="227424" y="3670300"/>
                </a:lnTo>
                <a:lnTo>
                  <a:pt x="246029" y="3721100"/>
                </a:lnTo>
                <a:lnTo>
                  <a:pt x="264947" y="3759200"/>
                </a:lnTo>
                <a:lnTo>
                  <a:pt x="284178" y="3797300"/>
                </a:lnTo>
                <a:lnTo>
                  <a:pt x="303719" y="3835400"/>
                </a:lnTo>
                <a:lnTo>
                  <a:pt x="323570" y="3886200"/>
                </a:lnTo>
                <a:lnTo>
                  <a:pt x="343728" y="3924300"/>
                </a:lnTo>
                <a:lnTo>
                  <a:pt x="364192" y="3962400"/>
                </a:lnTo>
                <a:lnTo>
                  <a:pt x="384961" y="4000500"/>
                </a:lnTo>
                <a:lnTo>
                  <a:pt x="406034" y="4038600"/>
                </a:lnTo>
                <a:lnTo>
                  <a:pt x="427407" y="4076700"/>
                </a:lnTo>
                <a:lnTo>
                  <a:pt x="449081" y="4127500"/>
                </a:lnTo>
                <a:lnTo>
                  <a:pt x="471054" y="4165600"/>
                </a:lnTo>
                <a:lnTo>
                  <a:pt x="493323" y="4203700"/>
                </a:lnTo>
                <a:lnTo>
                  <a:pt x="515888" y="4241800"/>
                </a:lnTo>
                <a:lnTo>
                  <a:pt x="538748" y="4279900"/>
                </a:lnTo>
                <a:lnTo>
                  <a:pt x="561899" y="4318000"/>
                </a:lnTo>
                <a:lnTo>
                  <a:pt x="585342" y="4356100"/>
                </a:lnTo>
                <a:lnTo>
                  <a:pt x="609074" y="4394200"/>
                </a:lnTo>
                <a:lnTo>
                  <a:pt x="633094" y="4432300"/>
                </a:lnTo>
                <a:lnTo>
                  <a:pt x="657400" y="4470400"/>
                </a:lnTo>
                <a:lnTo>
                  <a:pt x="681992" y="4508500"/>
                </a:lnTo>
                <a:lnTo>
                  <a:pt x="706866" y="4546600"/>
                </a:lnTo>
                <a:lnTo>
                  <a:pt x="732023" y="4584700"/>
                </a:lnTo>
                <a:lnTo>
                  <a:pt x="757460" y="4622800"/>
                </a:lnTo>
                <a:lnTo>
                  <a:pt x="783176" y="4660900"/>
                </a:lnTo>
                <a:lnTo>
                  <a:pt x="809169" y="4699000"/>
                </a:lnTo>
                <a:lnTo>
                  <a:pt x="835438" y="4724400"/>
                </a:lnTo>
                <a:lnTo>
                  <a:pt x="861981" y="4762500"/>
                </a:lnTo>
                <a:lnTo>
                  <a:pt x="888797" y="4800600"/>
                </a:lnTo>
                <a:lnTo>
                  <a:pt x="915884" y="4838700"/>
                </a:lnTo>
                <a:lnTo>
                  <a:pt x="943241" y="4876800"/>
                </a:lnTo>
                <a:lnTo>
                  <a:pt x="970866" y="4914900"/>
                </a:lnTo>
                <a:lnTo>
                  <a:pt x="998758" y="4940300"/>
                </a:lnTo>
                <a:lnTo>
                  <a:pt x="1026915" y="4978400"/>
                </a:lnTo>
                <a:lnTo>
                  <a:pt x="1055335" y="5016500"/>
                </a:lnTo>
                <a:lnTo>
                  <a:pt x="1084018" y="5054600"/>
                </a:lnTo>
                <a:lnTo>
                  <a:pt x="1112962" y="5080000"/>
                </a:lnTo>
                <a:lnTo>
                  <a:pt x="1142164" y="5118100"/>
                </a:lnTo>
                <a:lnTo>
                  <a:pt x="1171624" y="5156200"/>
                </a:lnTo>
                <a:lnTo>
                  <a:pt x="1201340" y="5181600"/>
                </a:lnTo>
                <a:lnTo>
                  <a:pt x="1231311" y="5219700"/>
                </a:lnTo>
                <a:lnTo>
                  <a:pt x="1261535" y="5245100"/>
                </a:lnTo>
                <a:lnTo>
                  <a:pt x="1292010" y="5283200"/>
                </a:lnTo>
                <a:lnTo>
                  <a:pt x="1322735" y="5321300"/>
                </a:lnTo>
                <a:lnTo>
                  <a:pt x="1353709" y="5346700"/>
                </a:lnTo>
                <a:lnTo>
                  <a:pt x="1384929" y="5384800"/>
                </a:lnTo>
                <a:lnTo>
                  <a:pt x="1416395" y="5410200"/>
                </a:lnTo>
                <a:lnTo>
                  <a:pt x="1448105" y="5448300"/>
                </a:lnTo>
                <a:lnTo>
                  <a:pt x="1480058" y="5473700"/>
                </a:lnTo>
                <a:lnTo>
                  <a:pt x="1512251" y="5511800"/>
                </a:lnTo>
                <a:lnTo>
                  <a:pt x="1544683" y="5537200"/>
                </a:lnTo>
                <a:lnTo>
                  <a:pt x="1577354" y="5575300"/>
                </a:lnTo>
                <a:lnTo>
                  <a:pt x="1643402" y="5626100"/>
                </a:lnTo>
                <a:lnTo>
                  <a:pt x="1676777" y="5664200"/>
                </a:lnTo>
                <a:lnTo>
                  <a:pt x="1744220" y="5715000"/>
                </a:lnTo>
                <a:lnTo>
                  <a:pt x="1778286" y="5753100"/>
                </a:lnTo>
                <a:lnTo>
                  <a:pt x="1881840" y="5829300"/>
                </a:lnTo>
                <a:lnTo>
                  <a:pt x="1916805" y="5867400"/>
                </a:lnTo>
                <a:lnTo>
                  <a:pt x="1987398" y="5918200"/>
                </a:lnTo>
                <a:lnTo>
                  <a:pt x="2131188" y="6019800"/>
                </a:lnTo>
                <a:lnTo>
                  <a:pt x="2167669" y="6057900"/>
                </a:lnTo>
                <a:lnTo>
                  <a:pt x="2353204" y="6184900"/>
                </a:lnTo>
                <a:lnTo>
                  <a:pt x="2390925" y="6197600"/>
                </a:lnTo>
                <a:lnTo>
                  <a:pt x="2428848" y="6223000"/>
                </a:lnTo>
                <a:lnTo>
                  <a:pt x="2621432" y="6350000"/>
                </a:lnTo>
                <a:lnTo>
                  <a:pt x="2660531" y="6362700"/>
                </a:lnTo>
                <a:lnTo>
                  <a:pt x="2778969" y="6438900"/>
                </a:lnTo>
                <a:lnTo>
                  <a:pt x="2818822" y="6451600"/>
                </a:lnTo>
                <a:lnTo>
                  <a:pt x="2899082" y="6502400"/>
                </a:lnTo>
                <a:lnTo>
                  <a:pt x="2939485" y="6515100"/>
                </a:lnTo>
                <a:lnTo>
                  <a:pt x="2980068" y="6540500"/>
                </a:lnTo>
                <a:lnTo>
                  <a:pt x="3020830" y="6553200"/>
                </a:lnTo>
                <a:lnTo>
                  <a:pt x="3061769" y="6578600"/>
                </a:lnTo>
                <a:lnTo>
                  <a:pt x="3102884" y="6591300"/>
                </a:lnTo>
                <a:lnTo>
                  <a:pt x="3144172" y="6616700"/>
                </a:lnTo>
                <a:lnTo>
                  <a:pt x="3185633" y="6629400"/>
                </a:lnTo>
                <a:lnTo>
                  <a:pt x="3227266" y="6654800"/>
                </a:lnTo>
                <a:lnTo>
                  <a:pt x="3269067" y="6667500"/>
                </a:lnTo>
                <a:lnTo>
                  <a:pt x="3311037" y="6692900"/>
                </a:lnTo>
                <a:lnTo>
                  <a:pt x="3395474" y="6718300"/>
                </a:lnTo>
                <a:lnTo>
                  <a:pt x="3437939" y="6743700"/>
                </a:lnTo>
                <a:lnTo>
                  <a:pt x="3566298" y="6781800"/>
                </a:lnTo>
                <a:lnTo>
                  <a:pt x="3609401" y="6807200"/>
                </a:lnTo>
                <a:lnTo>
                  <a:pt x="4273800" y="6997700"/>
                </a:lnTo>
                <a:lnTo>
                  <a:pt x="6809658" y="6997700"/>
                </a:lnTo>
                <a:lnTo>
                  <a:pt x="7474059" y="6807200"/>
                </a:lnTo>
                <a:lnTo>
                  <a:pt x="7517163" y="6781800"/>
                </a:lnTo>
                <a:lnTo>
                  <a:pt x="7645522" y="6743700"/>
                </a:lnTo>
                <a:lnTo>
                  <a:pt x="7687987" y="6718300"/>
                </a:lnTo>
                <a:lnTo>
                  <a:pt x="7772425" y="6692900"/>
                </a:lnTo>
                <a:lnTo>
                  <a:pt x="7814394" y="6667500"/>
                </a:lnTo>
                <a:lnTo>
                  <a:pt x="7856196" y="6654800"/>
                </a:lnTo>
                <a:lnTo>
                  <a:pt x="7897829" y="6629400"/>
                </a:lnTo>
                <a:lnTo>
                  <a:pt x="7939290" y="6616700"/>
                </a:lnTo>
                <a:lnTo>
                  <a:pt x="7980579" y="6591300"/>
                </a:lnTo>
                <a:lnTo>
                  <a:pt x="8021693" y="6578600"/>
                </a:lnTo>
                <a:lnTo>
                  <a:pt x="8062632" y="6553200"/>
                </a:lnTo>
                <a:lnTo>
                  <a:pt x="8103394" y="6540500"/>
                </a:lnTo>
                <a:lnTo>
                  <a:pt x="8143978" y="6515100"/>
                </a:lnTo>
                <a:lnTo>
                  <a:pt x="8184381" y="6502400"/>
                </a:lnTo>
                <a:lnTo>
                  <a:pt x="8264641" y="6451600"/>
                </a:lnTo>
                <a:lnTo>
                  <a:pt x="8304494" y="6438900"/>
                </a:lnTo>
                <a:lnTo>
                  <a:pt x="8422932" y="6362700"/>
                </a:lnTo>
                <a:lnTo>
                  <a:pt x="8462032" y="6350000"/>
                </a:lnTo>
                <a:lnTo>
                  <a:pt x="8654615" y="6223000"/>
                </a:lnTo>
                <a:lnTo>
                  <a:pt x="8692538" y="6197600"/>
                </a:lnTo>
                <a:lnTo>
                  <a:pt x="8730260" y="6184900"/>
                </a:lnTo>
                <a:lnTo>
                  <a:pt x="8915795" y="6057900"/>
                </a:lnTo>
                <a:lnTo>
                  <a:pt x="8952276" y="6019800"/>
                </a:lnTo>
                <a:lnTo>
                  <a:pt x="9096067" y="5918200"/>
                </a:lnTo>
                <a:lnTo>
                  <a:pt x="9166659" y="5867400"/>
                </a:lnTo>
                <a:lnTo>
                  <a:pt x="9201625" y="5829300"/>
                </a:lnTo>
                <a:lnTo>
                  <a:pt x="9305179" y="5753100"/>
                </a:lnTo>
                <a:lnTo>
                  <a:pt x="9339245" y="5715000"/>
                </a:lnTo>
                <a:lnTo>
                  <a:pt x="9406688" y="5664200"/>
                </a:lnTo>
                <a:lnTo>
                  <a:pt x="9440063" y="5626100"/>
                </a:lnTo>
                <a:lnTo>
                  <a:pt x="9506111" y="5575300"/>
                </a:lnTo>
                <a:lnTo>
                  <a:pt x="9538782" y="5537200"/>
                </a:lnTo>
                <a:lnTo>
                  <a:pt x="9571215" y="5511800"/>
                </a:lnTo>
                <a:lnTo>
                  <a:pt x="9603408" y="5473700"/>
                </a:lnTo>
                <a:lnTo>
                  <a:pt x="9635360" y="5448300"/>
                </a:lnTo>
                <a:lnTo>
                  <a:pt x="9667070" y="5410200"/>
                </a:lnTo>
                <a:lnTo>
                  <a:pt x="9698536" y="5384800"/>
                </a:lnTo>
                <a:lnTo>
                  <a:pt x="9729757" y="5346700"/>
                </a:lnTo>
                <a:lnTo>
                  <a:pt x="9760731" y="5321300"/>
                </a:lnTo>
                <a:lnTo>
                  <a:pt x="9791456" y="5283200"/>
                </a:lnTo>
                <a:lnTo>
                  <a:pt x="9821931" y="5245100"/>
                </a:lnTo>
                <a:lnTo>
                  <a:pt x="9852155" y="5219700"/>
                </a:lnTo>
                <a:lnTo>
                  <a:pt x="9882126" y="5181600"/>
                </a:lnTo>
                <a:lnTo>
                  <a:pt x="9911842" y="5156200"/>
                </a:lnTo>
                <a:lnTo>
                  <a:pt x="9941302" y="5118100"/>
                </a:lnTo>
                <a:lnTo>
                  <a:pt x="9970504" y="5080000"/>
                </a:lnTo>
                <a:lnTo>
                  <a:pt x="9999448" y="5054600"/>
                </a:lnTo>
                <a:lnTo>
                  <a:pt x="10028131" y="5016500"/>
                </a:lnTo>
                <a:lnTo>
                  <a:pt x="10056551" y="4978400"/>
                </a:lnTo>
                <a:lnTo>
                  <a:pt x="10084708" y="4940300"/>
                </a:lnTo>
                <a:lnTo>
                  <a:pt x="10112600" y="4914900"/>
                </a:lnTo>
                <a:lnTo>
                  <a:pt x="10140225" y="4876800"/>
                </a:lnTo>
                <a:lnTo>
                  <a:pt x="10167582" y="4838700"/>
                </a:lnTo>
                <a:lnTo>
                  <a:pt x="10194670" y="4800600"/>
                </a:lnTo>
                <a:lnTo>
                  <a:pt x="10221485" y="4762500"/>
                </a:lnTo>
                <a:lnTo>
                  <a:pt x="10248029" y="4724400"/>
                </a:lnTo>
                <a:lnTo>
                  <a:pt x="10274298" y="4699000"/>
                </a:lnTo>
                <a:lnTo>
                  <a:pt x="10300291" y="4660900"/>
                </a:lnTo>
                <a:lnTo>
                  <a:pt x="10326007" y="4622800"/>
                </a:lnTo>
                <a:lnTo>
                  <a:pt x="10351444" y="4584700"/>
                </a:lnTo>
                <a:lnTo>
                  <a:pt x="10376600" y="4546600"/>
                </a:lnTo>
                <a:lnTo>
                  <a:pt x="10401475" y="4508500"/>
                </a:lnTo>
                <a:lnTo>
                  <a:pt x="10426066" y="4470400"/>
                </a:lnTo>
                <a:lnTo>
                  <a:pt x="10450373" y="4432300"/>
                </a:lnTo>
                <a:lnTo>
                  <a:pt x="10474393" y="4394200"/>
                </a:lnTo>
                <a:lnTo>
                  <a:pt x="10498125" y="4356100"/>
                </a:lnTo>
                <a:lnTo>
                  <a:pt x="10521567" y="4318000"/>
                </a:lnTo>
                <a:lnTo>
                  <a:pt x="10544719" y="4279900"/>
                </a:lnTo>
                <a:lnTo>
                  <a:pt x="10567578" y="4241800"/>
                </a:lnTo>
                <a:lnTo>
                  <a:pt x="10575100" y="4229100"/>
                </a:lnTo>
                <a:lnTo>
                  <a:pt x="5444843" y="4229100"/>
                </a:lnTo>
                <a:lnTo>
                  <a:pt x="5396696" y="4216400"/>
                </a:lnTo>
                <a:lnTo>
                  <a:pt x="5253505" y="4216400"/>
                </a:lnTo>
                <a:lnTo>
                  <a:pt x="5206212" y="4203700"/>
                </a:lnTo>
                <a:lnTo>
                  <a:pt x="5159149" y="4203700"/>
                </a:lnTo>
                <a:lnTo>
                  <a:pt x="5112321" y="4191000"/>
                </a:lnTo>
                <a:lnTo>
                  <a:pt x="5065734" y="4191000"/>
                </a:lnTo>
                <a:lnTo>
                  <a:pt x="4973310" y="4165600"/>
                </a:lnTo>
                <a:lnTo>
                  <a:pt x="4927486" y="4165600"/>
                </a:lnTo>
                <a:lnTo>
                  <a:pt x="4570986" y="4064000"/>
                </a:lnTo>
                <a:lnTo>
                  <a:pt x="4527779" y="4038600"/>
                </a:lnTo>
                <a:lnTo>
                  <a:pt x="4442335" y="4013200"/>
                </a:lnTo>
                <a:lnTo>
                  <a:pt x="4400111" y="3987800"/>
                </a:lnTo>
                <a:lnTo>
                  <a:pt x="4358228" y="3975100"/>
                </a:lnTo>
                <a:lnTo>
                  <a:pt x="4316690" y="3949700"/>
                </a:lnTo>
                <a:lnTo>
                  <a:pt x="4275505" y="3937000"/>
                </a:lnTo>
                <a:lnTo>
                  <a:pt x="4234679" y="3911600"/>
                </a:lnTo>
                <a:lnTo>
                  <a:pt x="4194218" y="3898900"/>
                </a:lnTo>
                <a:lnTo>
                  <a:pt x="4075084" y="3822700"/>
                </a:lnTo>
                <a:lnTo>
                  <a:pt x="4036144" y="3810000"/>
                </a:lnTo>
                <a:lnTo>
                  <a:pt x="3959456" y="3759200"/>
                </a:lnTo>
                <a:lnTo>
                  <a:pt x="3884400" y="3708400"/>
                </a:lnTo>
                <a:lnTo>
                  <a:pt x="3811026" y="3657600"/>
                </a:lnTo>
                <a:lnTo>
                  <a:pt x="3774985" y="3632200"/>
                </a:lnTo>
                <a:lnTo>
                  <a:pt x="3739382" y="3594100"/>
                </a:lnTo>
                <a:lnTo>
                  <a:pt x="3669518" y="3543300"/>
                </a:lnTo>
                <a:lnTo>
                  <a:pt x="3635269" y="3517900"/>
                </a:lnTo>
                <a:lnTo>
                  <a:pt x="3601484" y="3479800"/>
                </a:lnTo>
                <a:lnTo>
                  <a:pt x="3568168" y="3454400"/>
                </a:lnTo>
                <a:lnTo>
                  <a:pt x="3535328" y="3416300"/>
                </a:lnTo>
                <a:lnTo>
                  <a:pt x="3502970" y="3390900"/>
                </a:lnTo>
                <a:lnTo>
                  <a:pt x="3494304" y="3380540"/>
                </a:lnTo>
                <a:lnTo>
                  <a:pt x="773" y="3073467"/>
                </a:lnTo>
                <a:close/>
              </a:path>
              <a:path w="10692130" h="7124700">
                <a:moveTo>
                  <a:pt x="7201924" y="3706430"/>
                </a:moveTo>
                <a:lnTo>
                  <a:pt x="7199064" y="3708400"/>
                </a:lnTo>
                <a:lnTo>
                  <a:pt x="7124008" y="3759200"/>
                </a:lnTo>
                <a:lnTo>
                  <a:pt x="7047320" y="3810000"/>
                </a:lnTo>
                <a:lnTo>
                  <a:pt x="7008379" y="3822700"/>
                </a:lnTo>
                <a:lnTo>
                  <a:pt x="6889245" y="3898900"/>
                </a:lnTo>
                <a:lnTo>
                  <a:pt x="6848784" y="3911600"/>
                </a:lnTo>
                <a:lnTo>
                  <a:pt x="6807957" y="3937000"/>
                </a:lnTo>
                <a:lnTo>
                  <a:pt x="6766772" y="3949700"/>
                </a:lnTo>
                <a:lnTo>
                  <a:pt x="6725234" y="3975100"/>
                </a:lnTo>
                <a:lnTo>
                  <a:pt x="6683350" y="3987800"/>
                </a:lnTo>
                <a:lnTo>
                  <a:pt x="6641126" y="4013200"/>
                </a:lnTo>
                <a:lnTo>
                  <a:pt x="6555682" y="4038600"/>
                </a:lnTo>
                <a:lnTo>
                  <a:pt x="6512475" y="4064000"/>
                </a:lnTo>
                <a:lnTo>
                  <a:pt x="6155973" y="4165600"/>
                </a:lnTo>
                <a:lnTo>
                  <a:pt x="6110148" y="4165600"/>
                </a:lnTo>
                <a:lnTo>
                  <a:pt x="6017724" y="4191000"/>
                </a:lnTo>
                <a:lnTo>
                  <a:pt x="5971137" y="4191000"/>
                </a:lnTo>
                <a:lnTo>
                  <a:pt x="5924308" y="4203700"/>
                </a:lnTo>
                <a:lnTo>
                  <a:pt x="5877245" y="4203700"/>
                </a:lnTo>
                <a:lnTo>
                  <a:pt x="5829952" y="4216400"/>
                </a:lnTo>
                <a:lnTo>
                  <a:pt x="5686760" y="4216400"/>
                </a:lnTo>
                <a:lnTo>
                  <a:pt x="5638612" y="4229100"/>
                </a:lnTo>
                <a:lnTo>
                  <a:pt x="10575100" y="4229100"/>
                </a:lnTo>
                <a:lnTo>
                  <a:pt x="10590143" y="4203700"/>
                </a:lnTo>
                <a:lnTo>
                  <a:pt x="10612413" y="4165600"/>
                </a:lnTo>
                <a:lnTo>
                  <a:pt x="10634385" y="4127500"/>
                </a:lnTo>
                <a:lnTo>
                  <a:pt x="10656059" y="4076700"/>
                </a:lnTo>
                <a:lnTo>
                  <a:pt x="10677433" y="4038600"/>
                </a:lnTo>
                <a:lnTo>
                  <a:pt x="10692003" y="4013200"/>
                </a:lnTo>
                <a:lnTo>
                  <a:pt x="7201924" y="3706430"/>
                </a:lnTo>
                <a:close/>
              </a:path>
              <a:path w="10692130" h="7124700">
                <a:moveTo>
                  <a:pt x="8133012" y="0"/>
                </a:moveTo>
                <a:lnTo>
                  <a:pt x="2950455" y="0"/>
                </a:lnTo>
                <a:lnTo>
                  <a:pt x="2945709" y="12700"/>
                </a:lnTo>
                <a:lnTo>
                  <a:pt x="2925515" y="50800"/>
                </a:lnTo>
                <a:lnTo>
                  <a:pt x="2905944" y="88900"/>
                </a:lnTo>
                <a:lnTo>
                  <a:pt x="2887003" y="139700"/>
                </a:lnTo>
                <a:lnTo>
                  <a:pt x="2868699" y="177800"/>
                </a:lnTo>
                <a:lnTo>
                  <a:pt x="2851037" y="215900"/>
                </a:lnTo>
                <a:lnTo>
                  <a:pt x="2834023" y="266700"/>
                </a:lnTo>
                <a:lnTo>
                  <a:pt x="2817664" y="304800"/>
                </a:lnTo>
                <a:lnTo>
                  <a:pt x="2801966" y="342900"/>
                </a:lnTo>
                <a:lnTo>
                  <a:pt x="2786934" y="393700"/>
                </a:lnTo>
                <a:lnTo>
                  <a:pt x="2772576" y="431800"/>
                </a:lnTo>
                <a:lnTo>
                  <a:pt x="2758897" y="482600"/>
                </a:lnTo>
                <a:lnTo>
                  <a:pt x="2745904" y="520700"/>
                </a:lnTo>
                <a:lnTo>
                  <a:pt x="2733602" y="571500"/>
                </a:lnTo>
                <a:lnTo>
                  <a:pt x="2721998" y="609600"/>
                </a:lnTo>
                <a:lnTo>
                  <a:pt x="2711098" y="660400"/>
                </a:lnTo>
                <a:lnTo>
                  <a:pt x="2700908" y="711200"/>
                </a:lnTo>
                <a:lnTo>
                  <a:pt x="2691434" y="749300"/>
                </a:lnTo>
                <a:lnTo>
                  <a:pt x="2682683" y="800100"/>
                </a:lnTo>
                <a:lnTo>
                  <a:pt x="2674660" y="838200"/>
                </a:lnTo>
                <a:lnTo>
                  <a:pt x="2667373" y="889000"/>
                </a:lnTo>
                <a:lnTo>
                  <a:pt x="2660826" y="939800"/>
                </a:lnTo>
                <a:lnTo>
                  <a:pt x="2655026" y="977900"/>
                </a:lnTo>
                <a:lnTo>
                  <a:pt x="2649980" y="1028700"/>
                </a:lnTo>
                <a:lnTo>
                  <a:pt x="2645693" y="1079500"/>
                </a:lnTo>
                <a:lnTo>
                  <a:pt x="2642171" y="1130300"/>
                </a:lnTo>
                <a:lnTo>
                  <a:pt x="2639422" y="1168400"/>
                </a:lnTo>
                <a:lnTo>
                  <a:pt x="2637450" y="1219200"/>
                </a:lnTo>
                <a:lnTo>
                  <a:pt x="2636263" y="1270000"/>
                </a:lnTo>
                <a:lnTo>
                  <a:pt x="2635866" y="1320800"/>
                </a:lnTo>
                <a:lnTo>
                  <a:pt x="2636263" y="1371600"/>
                </a:lnTo>
                <a:lnTo>
                  <a:pt x="2637450" y="1422400"/>
                </a:lnTo>
                <a:lnTo>
                  <a:pt x="2639422" y="1460500"/>
                </a:lnTo>
                <a:lnTo>
                  <a:pt x="2642171" y="1511300"/>
                </a:lnTo>
                <a:lnTo>
                  <a:pt x="2645693" y="1562100"/>
                </a:lnTo>
                <a:lnTo>
                  <a:pt x="2649980" y="1612900"/>
                </a:lnTo>
                <a:lnTo>
                  <a:pt x="2655026" y="1651000"/>
                </a:lnTo>
                <a:lnTo>
                  <a:pt x="2660826" y="1701800"/>
                </a:lnTo>
                <a:lnTo>
                  <a:pt x="2667373" y="1752600"/>
                </a:lnTo>
                <a:lnTo>
                  <a:pt x="2674660" y="1790700"/>
                </a:lnTo>
                <a:lnTo>
                  <a:pt x="2682683" y="1841500"/>
                </a:lnTo>
                <a:lnTo>
                  <a:pt x="2691434" y="1892300"/>
                </a:lnTo>
                <a:lnTo>
                  <a:pt x="2700908" y="1930400"/>
                </a:lnTo>
                <a:lnTo>
                  <a:pt x="2711098" y="1981200"/>
                </a:lnTo>
                <a:lnTo>
                  <a:pt x="2721998" y="2019300"/>
                </a:lnTo>
                <a:lnTo>
                  <a:pt x="2733602" y="2070100"/>
                </a:lnTo>
                <a:lnTo>
                  <a:pt x="2745904" y="2108200"/>
                </a:lnTo>
                <a:lnTo>
                  <a:pt x="2758897" y="2159000"/>
                </a:lnTo>
                <a:lnTo>
                  <a:pt x="2772576" y="2197100"/>
                </a:lnTo>
                <a:lnTo>
                  <a:pt x="2786934" y="2247900"/>
                </a:lnTo>
                <a:lnTo>
                  <a:pt x="2801966" y="2286000"/>
                </a:lnTo>
                <a:lnTo>
                  <a:pt x="2817664" y="2336800"/>
                </a:lnTo>
                <a:lnTo>
                  <a:pt x="2834023" y="2374900"/>
                </a:lnTo>
                <a:lnTo>
                  <a:pt x="2851037" y="2413000"/>
                </a:lnTo>
                <a:lnTo>
                  <a:pt x="2868699" y="2463800"/>
                </a:lnTo>
                <a:lnTo>
                  <a:pt x="2887003" y="2501900"/>
                </a:lnTo>
                <a:lnTo>
                  <a:pt x="2905944" y="2540000"/>
                </a:lnTo>
                <a:lnTo>
                  <a:pt x="2925515" y="2590800"/>
                </a:lnTo>
                <a:lnTo>
                  <a:pt x="2945709" y="2628900"/>
                </a:lnTo>
                <a:lnTo>
                  <a:pt x="2966521" y="2667000"/>
                </a:lnTo>
                <a:lnTo>
                  <a:pt x="2987945" y="2705100"/>
                </a:lnTo>
                <a:lnTo>
                  <a:pt x="3009973" y="2743200"/>
                </a:lnTo>
                <a:lnTo>
                  <a:pt x="3032601" y="2781300"/>
                </a:lnTo>
                <a:lnTo>
                  <a:pt x="3055822" y="2819400"/>
                </a:lnTo>
                <a:lnTo>
                  <a:pt x="3079630" y="2857500"/>
                </a:lnTo>
                <a:lnTo>
                  <a:pt x="3104018" y="2895600"/>
                </a:lnTo>
                <a:lnTo>
                  <a:pt x="3128981" y="2933700"/>
                </a:lnTo>
                <a:lnTo>
                  <a:pt x="3154512" y="2971800"/>
                </a:lnTo>
                <a:lnTo>
                  <a:pt x="3180606" y="3009900"/>
                </a:lnTo>
                <a:lnTo>
                  <a:pt x="3207255" y="3048000"/>
                </a:lnTo>
                <a:lnTo>
                  <a:pt x="3234454" y="3086100"/>
                </a:lnTo>
                <a:lnTo>
                  <a:pt x="3262197" y="3124200"/>
                </a:lnTo>
                <a:lnTo>
                  <a:pt x="3290477" y="3162300"/>
                </a:lnTo>
                <a:lnTo>
                  <a:pt x="3319289" y="3187700"/>
                </a:lnTo>
                <a:lnTo>
                  <a:pt x="3348625" y="3225800"/>
                </a:lnTo>
                <a:lnTo>
                  <a:pt x="3378481" y="3263900"/>
                </a:lnTo>
                <a:lnTo>
                  <a:pt x="3408849" y="3289300"/>
                </a:lnTo>
                <a:lnTo>
                  <a:pt x="3439724" y="3327400"/>
                </a:lnTo>
                <a:lnTo>
                  <a:pt x="3471100" y="3352800"/>
                </a:lnTo>
                <a:lnTo>
                  <a:pt x="3494304" y="3380540"/>
                </a:lnTo>
                <a:lnTo>
                  <a:pt x="7201924" y="3706430"/>
                </a:lnTo>
                <a:lnTo>
                  <a:pt x="7272438" y="3657600"/>
                </a:lnTo>
                <a:lnTo>
                  <a:pt x="7308480" y="3632200"/>
                </a:lnTo>
                <a:lnTo>
                  <a:pt x="7344082" y="3594100"/>
                </a:lnTo>
                <a:lnTo>
                  <a:pt x="7413946" y="3543300"/>
                </a:lnTo>
                <a:lnTo>
                  <a:pt x="7448196" y="3517900"/>
                </a:lnTo>
                <a:lnTo>
                  <a:pt x="7481981" y="3479800"/>
                </a:lnTo>
                <a:lnTo>
                  <a:pt x="7515297" y="3454400"/>
                </a:lnTo>
                <a:lnTo>
                  <a:pt x="7548137" y="3416300"/>
                </a:lnTo>
                <a:lnTo>
                  <a:pt x="7580496" y="3390900"/>
                </a:lnTo>
                <a:lnTo>
                  <a:pt x="7612366" y="3352800"/>
                </a:lnTo>
                <a:lnTo>
                  <a:pt x="7643741" y="3327400"/>
                </a:lnTo>
                <a:lnTo>
                  <a:pt x="7674616" y="3289300"/>
                </a:lnTo>
                <a:lnTo>
                  <a:pt x="7704985" y="3263900"/>
                </a:lnTo>
                <a:lnTo>
                  <a:pt x="7734841" y="3225800"/>
                </a:lnTo>
                <a:lnTo>
                  <a:pt x="7764177" y="3187700"/>
                </a:lnTo>
                <a:lnTo>
                  <a:pt x="7792989" y="3162300"/>
                </a:lnTo>
                <a:lnTo>
                  <a:pt x="7821269" y="3124200"/>
                </a:lnTo>
                <a:lnTo>
                  <a:pt x="7849012" y="3086100"/>
                </a:lnTo>
                <a:lnTo>
                  <a:pt x="7876211" y="3048000"/>
                </a:lnTo>
                <a:lnTo>
                  <a:pt x="7902861" y="3009900"/>
                </a:lnTo>
                <a:lnTo>
                  <a:pt x="7928954" y="2971800"/>
                </a:lnTo>
                <a:lnTo>
                  <a:pt x="7954485" y="2933700"/>
                </a:lnTo>
                <a:lnTo>
                  <a:pt x="7979448" y="2895600"/>
                </a:lnTo>
                <a:lnTo>
                  <a:pt x="8003836" y="2857500"/>
                </a:lnTo>
                <a:lnTo>
                  <a:pt x="8027644" y="2819400"/>
                </a:lnTo>
                <a:lnTo>
                  <a:pt x="8050865" y="2781300"/>
                </a:lnTo>
                <a:lnTo>
                  <a:pt x="8073493" y="2743200"/>
                </a:lnTo>
                <a:lnTo>
                  <a:pt x="8095522" y="2705100"/>
                </a:lnTo>
                <a:lnTo>
                  <a:pt x="8116946" y="2667000"/>
                </a:lnTo>
                <a:lnTo>
                  <a:pt x="8137758" y="2628900"/>
                </a:lnTo>
                <a:lnTo>
                  <a:pt x="8157952" y="2590800"/>
                </a:lnTo>
                <a:lnTo>
                  <a:pt x="8177523" y="2540000"/>
                </a:lnTo>
                <a:lnTo>
                  <a:pt x="8196463" y="2501900"/>
                </a:lnTo>
                <a:lnTo>
                  <a:pt x="8214768" y="2463800"/>
                </a:lnTo>
                <a:lnTo>
                  <a:pt x="8232430" y="2413000"/>
                </a:lnTo>
                <a:lnTo>
                  <a:pt x="8249444" y="2374900"/>
                </a:lnTo>
                <a:lnTo>
                  <a:pt x="8265803" y="2336800"/>
                </a:lnTo>
                <a:lnTo>
                  <a:pt x="8281501" y="2286000"/>
                </a:lnTo>
                <a:lnTo>
                  <a:pt x="8296533" y="2247900"/>
                </a:lnTo>
                <a:lnTo>
                  <a:pt x="8310891" y="2197100"/>
                </a:lnTo>
                <a:lnTo>
                  <a:pt x="8324570" y="2159000"/>
                </a:lnTo>
                <a:lnTo>
                  <a:pt x="8337563" y="2108200"/>
                </a:lnTo>
                <a:lnTo>
                  <a:pt x="8349865" y="2070100"/>
                </a:lnTo>
                <a:lnTo>
                  <a:pt x="8361469" y="2019300"/>
                </a:lnTo>
                <a:lnTo>
                  <a:pt x="8372369" y="1981200"/>
                </a:lnTo>
                <a:lnTo>
                  <a:pt x="8382559" y="1930400"/>
                </a:lnTo>
                <a:lnTo>
                  <a:pt x="8392033" y="1892300"/>
                </a:lnTo>
                <a:lnTo>
                  <a:pt x="8400784" y="1841500"/>
                </a:lnTo>
                <a:lnTo>
                  <a:pt x="8408807" y="1790700"/>
                </a:lnTo>
                <a:lnTo>
                  <a:pt x="8416094" y="1752600"/>
                </a:lnTo>
                <a:lnTo>
                  <a:pt x="8422641" y="1701800"/>
                </a:lnTo>
                <a:lnTo>
                  <a:pt x="8428441" y="1651000"/>
                </a:lnTo>
                <a:lnTo>
                  <a:pt x="8433487" y="1612900"/>
                </a:lnTo>
                <a:lnTo>
                  <a:pt x="8437774" y="1562100"/>
                </a:lnTo>
                <a:lnTo>
                  <a:pt x="8441296" y="1511300"/>
                </a:lnTo>
                <a:lnTo>
                  <a:pt x="8444045" y="1460500"/>
                </a:lnTo>
                <a:lnTo>
                  <a:pt x="8446017" y="1422400"/>
                </a:lnTo>
                <a:lnTo>
                  <a:pt x="8447204" y="1371600"/>
                </a:lnTo>
                <a:lnTo>
                  <a:pt x="8447601" y="1320800"/>
                </a:lnTo>
                <a:lnTo>
                  <a:pt x="8447204" y="1270000"/>
                </a:lnTo>
                <a:lnTo>
                  <a:pt x="8446017" y="1219200"/>
                </a:lnTo>
                <a:lnTo>
                  <a:pt x="8444045" y="1168400"/>
                </a:lnTo>
                <a:lnTo>
                  <a:pt x="8441296" y="1130300"/>
                </a:lnTo>
                <a:lnTo>
                  <a:pt x="8437774" y="1079500"/>
                </a:lnTo>
                <a:lnTo>
                  <a:pt x="8433487" y="1028700"/>
                </a:lnTo>
                <a:lnTo>
                  <a:pt x="8428441" y="977900"/>
                </a:lnTo>
                <a:lnTo>
                  <a:pt x="8422641" y="939800"/>
                </a:lnTo>
                <a:lnTo>
                  <a:pt x="8416094" y="889000"/>
                </a:lnTo>
                <a:lnTo>
                  <a:pt x="8408807" y="838200"/>
                </a:lnTo>
                <a:lnTo>
                  <a:pt x="8400784" y="800100"/>
                </a:lnTo>
                <a:lnTo>
                  <a:pt x="8392033" y="749300"/>
                </a:lnTo>
                <a:lnTo>
                  <a:pt x="8382559" y="711200"/>
                </a:lnTo>
                <a:lnTo>
                  <a:pt x="8372369" y="660400"/>
                </a:lnTo>
                <a:lnTo>
                  <a:pt x="8361469" y="609600"/>
                </a:lnTo>
                <a:lnTo>
                  <a:pt x="8349865" y="571500"/>
                </a:lnTo>
                <a:lnTo>
                  <a:pt x="8337563" y="520700"/>
                </a:lnTo>
                <a:lnTo>
                  <a:pt x="8324570" y="482600"/>
                </a:lnTo>
                <a:lnTo>
                  <a:pt x="8310891" y="431800"/>
                </a:lnTo>
                <a:lnTo>
                  <a:pt x="8296533" y="393700"/>
                </a:lnTo>
                <a:lnTo>
                  <a:pt x="8281501" y="342900"/>
                </a:lnTo>
                <a:lnTo>
                  <a:pt x="8265803" y="304800"/>
                </a:lnTo>
                <a:lnTo>
                  <a:pt x="8249444" y="266700"/>
                </a:lnTo>
                <a:lnTo>
                  <a:pt x="8232430" y="215900"/>
                </a:lnTo>
                <a:lnTo>
                  <a:pt x="8214768" y="177800"/>
                </a:lnTo>
                <a:lnTo>
                  <a:pt x="8196463" y="139700"/>
                </a:lnTo>
                <a:lnTo>
                  <a:pt x="8177523" y="88900"/>
                </a:lnTo>
                <a:lnTo>
                  <a:pt x="8157952" y="50800"/>
                </a:lnTo>
                <a:lnTo>
                  <a:pt x="8137758" y="12700"/>
                </a:lnTo>
                <a:lnTo>
                  <a:pt x="8133012" y="0"/>
                </a:lnTo>
                <a:close/>
              </a:path>
              <a:path w="10692130" h="7124700">
                <a:moveTo>
                  <a:pt x="754" y="3073400"/>
                </a:moveTo>
                <a:lnTo>
                  <a:pt x="0" y="3073400"/>
                </a:lnTo>
                <a:lnTo>
                  <a:pt x="773" y="3073467"/>
                </a:lnTo>
                <a:close/>
              </a:path>
            </a:pathLst>
          </a:custGeom>
          <a:solidFill>
            <a:srgbClr val="FFFFFF"/>
          </a:solidFill>
        </p:spPr>
        <p:txBody>
          <a:bodyPr wrap="square" lIns="0" tIns="0" rIns="0" bIns="0" rtlCol="0"/>
          <a:lstStyle/>
          <a:p>
            <a:endParaRPr/>
          </a:p>
        </p:txBody>
      </p:sp>
      <p:pic>
        <p:nvPicPr>
          <p:cNvPr id="14" name="object 14"/>
          <p:cNvPicPr/>
          <p:nvPr/>
        </p:nvPicPr>
        <p:blipFill>
          <a:blip r:embed="rId2" cstate="print"/>
          <a:stretch>
            <a:fillRect/>
          </a:stretch>
        </p:blipFill>
        <p:spPr>
          <a:xfrm>
            <a:off x="10227767" y="3596779"/>
            <a:ext cx="464235" cy="366458"/>
          </a:xfrm>
          <a:prstGeom prst="rect">
            <a:avLst/>
          </a:prstGeom>
        </p:spPr>
      </p:pic>
      <p:sp>
        <p:nvSpPr>
          <p:cNvPr id="15" name="object 15"/>
          <p:cNvSpPr txBox="1"/>
          <p:nvPr/>
        </p:nvSpPr>
        <p:spPr>
          <a:xfrm>
            <a:off x="10348541" y="3695214"/>
            <a:ext cx="101600" cy="177800"/>
          </a:xfrm>
          <a:prstGeom prst="rect">
            <a:avLst/>
          </a:prstGeom>
        </p:spPr>
        <p:txBody>
          <a:bodyPr vert="horz" wrap="square" lIns="0" tIns="12700" rIns="0" bIns="0" rtlCol="0">
            <a:spAutoFit/>
          </a:bodyPr>
          <a:lstStyle/>
          <a:p>
            <a:pPr marL="12700">
              <a:lnSpc>
                <a:spcPct val="100000"/>
              </a:lnSpc>
              <a:spcBef>
                <a:spcPts val="100"/>
              </a:spcBef>
            </a:pPr>
            <a:r>
              <a:rPr sz="1000" b="0" dirty="0">
                <a:solidFill>
                  <a:srgbClr val="FFFFFF"/>
                </a:solidFill>
                <a:latin typeface="Montserrat Medium"/>
                <a:cs typeface="Montserrat Medium"/>
              </a:rPr>
              <a:t>7</a:t>
            </a:r>
            <a:endParaRPr sz="1000">
              <a:latin typeface="Montserrat Medium"/>
              <a:cs typeface="Montserrat Medium"/>
            </a:endParaRPr>
          </a:p>
        </p:txBody>
      </p:sp>
      <p:sp>
        <p:nvSpPr>
          <p:cNvPr id="17" name="object 9">
            <a:extLst>
              <a:ext uri="{FF2B5EF4-FFF2-40B4-BE49-F238E27FC236}">
                <a16:creationId xmlns:a16="http://schemas.microsoft.com/office/drawing/2014/main" id="{F70493CD-FD19-7966-9A41-EE28BB4856DB}"/>
              </a:ext>
            </a:extLst>
          </p:cNvPr>
          <p:cNvSpPr txBox="1"/>
          <p:nvPr/>
        </p:nvSpPr>
        <p:spPr>
          <a:xfrm>
            <a:off x="587907" y="1088720"/>
            <a:ext cx="4286094" cy="2728632"/>
          </a:xfrm>
          <a:prstGeom prst="rect">
            <a:avLst/>
          </a:prstGeom>
        </p:spPr>
        <p:txBody>
          <a:bodyPr vert="horz" wrap="square" lIns="0" tIns="12700" rIns="0" bIns="0" rtlCol="0">
            <a:spAutoFit/>
          </a:bodyPr>
          <a:lstStyle/>
          <a:p>
            <a:pPr marL="240665" marR="5080" indent="-228600" algn="just">
              <a:lnSpc>
                <a:spcPct val="150000"/>
              </a:lnSpc>
              <a:spcBef>
                <a:spcPts val="100"/>
              </a:spcBef>
              <a:buFont typeface="+mj-lt"/>
              <a:buAutoNum type="arabicPeriod" startAt="4"/>
              <a:tabLst>
                <a:tab pos="228600" algn="l"/>
                <a:tab pos="229235" algn="l"/>
              </a:tabLst>
            </a:pPr>
            <a:r>
              <a:rPr lang="pl-PL" sz="900" dirty="0">
                <a:solidFill>
                  <a:srgbClr val="58595B"/>
                </a:solidFill>
                <a:latin typeface="Montserrat"/>
                <a:cs typeface="Montserrat"/>
              </a:rPr>
              <a:t>Fundacja BOŚ umożliwia pracownikom Banku podejmowanie działań na rzecz społeczności lokalnych poprzez wspieranie programu wolontariatu pracowniczego.</a:t>
            </a:r>
          </a:p>
          <a:p>
            <a:pPr marL="240665" marR="5080" indent="-228600" algn="just">
              <a:lnSpc>
                <a:spcPct val="150000"/>
              </a:lnSpc>
              <a:spcBef>
                <a:spcPts val="100"/>
              </a:spcBef>
              <a:buFont typeface="+mj-lt"/>
              <a:buAutoNum type="arabicPeriod" startAt="4"/>
              <a:tabLst>
                <a:tab pos="228600" algn="l"/>
                <a:tab pos="229235" algn="l"/>
              </a:tabLst>
            </a:pPr>
            <a:r>
              <a:rPr lang="pl-PL" sz="900" dirty="0">
                <a:solidFill>
                  <a:srgbClr val="58595B"/>
                </a:solidFill>
                <a:latin typeface="Montserrat"/>
                <a:cs typeface="Montserrat"/>
              </a:rPr>
              <a:t>Bank sprzyja inicjatywom lokalnym poprzez kształtowanie i rozwój odpowiedzialności w biznesie, a także tworzenie podstaw wzrostu ekonomicznego.</a:t>
            </a:r>
          </a:p>
          <a:p>
            <a:pPr marL="240665" marR="5080" indent="-228600" algn="just">
              <a:lnSpc>
                <a:spcPct val="150000"/>
              </a:lnSpc>
              <a:spcBef>
                <a:spcPts val="100"/>
              </a:spcBef>
              <a:buFont typeface="+mj-lt"/>
              <a:buAutoNum type="arabicPeriod" startAt="4"/>
              <a:tabLst>
                <a:tab pos="228600" algn="l"/>
                <a:tab pos="229235" algn="l"/>
              </a:tabLst>
            </a:pPr>
            <a:r>
              <a:rPr lang="pl-PL" sz="900" dirty="0">
                <a:solidFill>
                  <a:srgbClr val="58595B"/>
                </a:solidFill>
                <a:latin typeface="Montserrat"/>
                <a:cs typeface="Montserrat"/>
              </a:rPr>
              <a:t>Bank podejmuje współpracę z organizacjami dążącymi do podniesienia jakości życia lokalnej społeczności i angażuje się </a:t>
            </a:r>
            <a:br>
              <a:rPr lang="pl-PL" sz="900" dirty="0">
                <a:solidFill>
                  <a:srgbClr val="58595B"/>
                </a:solidFill>
                <a:latin typeface="Montserrat"/>
                <a:cs typeface="Montserrat"/>
              </a:rPr>
            </a:br>
            <a:r>
              <a:rPr lang="pl-PL" sz="900" dirty="0">
                <a:solidFill>
                  <a:srgbClr val="58595B"/>
                </a:solidFill>
                <a:latin typeface="Montserrat"/>
                <a:cs typeface="Montserrat"/>
              </a:rPr>
              <a:t>w działania mające na celu realizację tego postulatu.</a:t>
            </a:r>
          </a:p>
          <a:p>
            <a:pPr marL="240665" marR="5080" indent="-228600" algn="just">
              <a:lnSpc>
                <a:spcPct val="150000"/>
              </a:lnSpc>
              <a:spcBef>
                <a:spcPts val="100"/>
              </a:spcBef>
              <a:buFont typeface="+mj-lt"/>
              <a:buAutoNum type="arabicPeriod" startAt="4"/>
              <a:tabLst>
                <a:tab pos="228600" algn="l"/>
                <a:tab pos="229235" algn="l"/>
              </a:tabLst>
            </a:pPr>
            <a:r>
              <a:rPr lang="pl-PL" sz="900" dirty="0">
                <a:solidFill>
                  <a:srgbClr val="58595B"/>
                </a:solidFill>
                <a:latin typeface="Montserrat"/>
                <a:cs typeface="Montserrat"/>
              </a:rPr>
              <a:t>Bank analizuje wpływ swojej działalności na lokalne środowisko </a:t>
            </a:r>
            <a:br>
              <a:rPr lang="pl-PL" sz="900" dirty="0">
                <a:solidFill>
                  <a:srgbClr val="58595B"/>
                </a:solidFill>
                <a:latin typeface="Montserrat"/>
                <a:cs typeface="Montserrat"/>
              </a:rPr>
            </a:br>
            <a:r>
              <a:rPr lang="pl-PL" sz="900" dirty="0">
                <a:solidFill>
                  <a:srgbClr val="58595B"/>
                </a:solidFill>
                <a:latin typeface="Montserrat"/>
                <a:cs typeface="Montserrat"/>
              </a:rPr>
              <a:t>w perspektywie długookresowej i uwzględnia ten element w planach swojego rozwoju m.in. poprzez coroczne obliczanie wysokości śladu węglowego i zobowiązania do sukcesywnego ograniczania tego śladu.</a:t>
            </a:r>
          </a:p>
        </p:txBody>
      </p:sp>
      <p:sp>
        <p:nvSpPr>
          <p:cNvPr id="18" name="object 10">
            <a:extLst>
              <a:ext uri="{FF2B5EF4-FFF2-40B4-BE49-F238E27FC236}">
                <a16:creationId xmlns:a16="http://schemas.microsoft.com/office/drawing/2014/main" id="{C21221BE-6FA8-EADB-4342-715DE504DD5E}"/>
              </a:ext>
            </a:extLst>
          </p:cNvPr>
          <p:cNvSpPr txBox="1"/>
          <p:nvPr/>
        </p:nvSpPr>
        <p:spPr>
          <a:xfrm>
            <a:off x="1054554" y="4162425"/>
            <a:ext cx="3352800" cy="39498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lang="pl-PL" sz="1200" b="1" spc="-25" dirty="0">
                <a:solidFill>
                  <a:srgbClr val="006647"/>
                </a:solidFill>
                <a:latin typeface="Arial"/>
                <a:cs typeface="Arial"/>
              </a:rPr>
              <a:t>14</a:t>
            </a:r>
            <a:endParaRPr lang="pl-PL" sz="1200" b="1" spc="-50" dirty="0">
              <a:solidFill>
                <a:srgbClr val="006647"/>
              </a:solidFill>
              <a:latin typeface="Arial"/>
              <a:cs typeface="Arial"/>
            </a:endParaRPr>
          </a:p>
          <a:p>
            <a:pPr marL="12700" algn="ctr">
              <a:lnSpc>
                <a:spcPct val="100000"/>
              </a:lnSpc>
              <a:spcBef>
                <a:spcPts val="100"/>
              </a:spcBef>
            </a:pPr>
            <a:r>
              <a:rPr lang="pl-PL" sz="1200" b="1" spc="-50" dirty="0">
                <a:solidFill>
                  <a:srgbClr val="006647"/>
                </a:solidFill>
                <a:latin typeface="Arial"/>
                <a:cs typeface="Arial"/>
              </a:rPr>
              <a:t>Organizacje środowiskowe</a:t>
            </a:r>
            <a:endParaRPr sz="1200" dirty="0">
              <a:latin typeface="Arial"/>
              <a:cs typeface="Arial"/>
            </a:endParaRPr>
          </a:p>
        </p:txBody>
      </p:sp>
      <p:sp>
        <p:nvSpPr>
          <p:cNvPr id="19" name="object 9">
            <a:extLst>
              <a:ext uri="{FF2B5EF4-FFF2-40B4-BE49-F238E27FC236}">
                <a16:creationId xmlns:a16="http://schemas.microsoft.com/office/drawing/2014/main" id="{51A5F5DB-C7A2-444D-0634-A0BB8942297D}"/>
              </a:ext>
            </a:extLst>
          </p:cNvPr>
          <p:cNvSpPr txBox="1"/>
          <p:nvPr/>
        </p:nvSpPr>
        <p:spPr>
          <a:xfrm>
            <a:off x="587907" y="4693131"/>
            <a:ext cx="4286094" cy="2300310"/>
          </a:xfrm>
          <a:prstGeom prst="rect">
            <a:avLst/>
          </a:prstGeom>
        </p:spPr>
        <p:txBody>
          <a:bodyPr vert="horz" wrap="square" lIns="0" tIns="12700" rIns="0" bIns="0" rtlCol="0">
            <a:spAutoFit/>
          </a:bodyPr>
          <a:lstStyle/>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Bank aktywnie uczestniczy w dialogu dotyczącym ochrony środowiska i zrównoważonego finansowania m.in. poprzez uczestnictwo </a:t>
            </a:r>
            <a:br>
              <a:rPr lang="pl-PL" sz="900" dirty="0">
                <a:solidFill>
                  <a:srgbClr val="58595B"/>
                </a:solidFill>
                <a:latin typeface="Montserrat"/>
                <a:cs typeface="Montserrat"/>
              </a:rPr>
            </a:br>
            <a:r>
              <a:rPr lang="pl-PL" sz="900" dirty="0">
                <a:solidFill>
                  <a:srgbClr val="58595B"/>
                </a:solidFill>
                <a:latin typeface="Montserrat"/>
                <a:cs typeface="Montserrat"/>
              </a:rPr>
              <a:t>w pracach zespołów roboczych tworzonych przez podmioty administracji publicznej.</a:t>
            </a:r>
          </a:p>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Członkowie Zarządu oraz eksperci Banku występują w tematycznych konferencjach poświęconych zagadnieniom ekologii i klimatu, jak również w wydarzeniach branżowych.</a:t>
            </a:r>
          </a:p>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Bank współdziała z kluczowymi instytucjami tworzącymi polski system finansowania ochrony środowiska i mającymi znaczącą rolę </a:t>
            </a:r>
            <a:br>
              <a:rPr lang="pl-PL" sz="900" dirty="0">
                <a:solidFill>
                  <a:srgbClr val="58595B"/>
                </a:solidFill>
                <a:latin typeface="Montserrat"/>
                <a:cs typeface="Montserrat"/>
              </a:rPr>
            </a:br>
            <a:r>
              <a:rPr lang="pl-PL" sz="900" dirty="0">
                <a:solidFill>
                  <a:srgbClr val="58595B"/>
                </a:solidFill>
                <a:latin typeface="Montserrat"/>
                <a:cs typeface="Montserrat"/>
              </a:rPr>
              <a:t>w działaniach na rzecz zapobiegania negatywnym skutkom zmian klimatycznych.</a:t>
            </a:r>
          </a:p>
        </p:txBody>
      </p:sp>
      <p:sp>
        <p:nvSpPr>
          <p:cNvPr id="20" name="object 10">
            <a:extLst>
              <a:ext uri="{FF2B5EF4-FFF2-40B4-BE49-F238E27FC236}">
                <a16:creationId xmlns:a16="http://schemas.microsoft.com/office/drawing/2014/main" id="{B1570F31-34CA-CA8D-DCC3-A38B0B4F2D87}"/>
              </a:ext>
            </a:extLst>
          </p:cNvPr>
          <p:cNvSpPr txBox="1"/>
          <p:nvPr/>
        </p:nvSpPr>
        <p:spPr>
          <a:xfrm>
            <a:off x="6304444" y="1088720"/>
            <a:ext cx="3352800" cy="39498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lang="pl-PL" sz="1200" b="1" spc="-25" dirty="0">
                <a:solidFill>
                  <a:srgbClr val="006647"/>
                </a:solidFill>
                <a:latin typeface="Arial"/>
                <a:cs typeface="Arial"/>
              </a:rPr>
              <a:t>15</a:t>
            </a:r>
            <a:endParaRPr lang="pl-PL" sz="1200" b="1" spc="-50" dirty="0">
              <a:solidFill>
                <a:srgbClr val="006647"/>
              </a:solidFill>
              <a:latin typeface="Arial"/>
              <a:cs typeface="Arial"/>
            </a:endParaRPr>
          </a:p>
          <a:p>
            <a:pPr marL="12700" algn="ctr">
              <a:lnSpc>
                <a:spcPct val="100000"/>
              </a:lnSpc>
              <a:spcBef>
                <a:spcPts val="100"/>
              </a:spcBef>
            </a:pPr>
            <a:r>
              <a:rPr lang="pl-PL" sz="1200" b="1" spc="-50" dirty="0" err="1">
                <a:solidFill>
                  <a:srgbClr val="006647"/>
                </a:solidFill>
                <a:latin typeface="Arial"/>
                <a:cs typeface="Arial"/>
              </a:rPr>
              <a:t>Regulatorzy</a:t>
            </a:r>
            <a:r>
              <a:rPr lang="pl-PL" sz="1200" b="1" spc="-50" dirty="0">
                <a:solidFill>
                  <a:srgbClr val="006647"/>
                </a:solidFill>
                <a:latin typeface="Arial"/>
                <a:cs typeface="Arial"/>
              </a:rPr>
              <a:t> i organy nadzorcze</a:t>
            </a:r>
            <a:endParaRPr sz="1200" dirty="0">
              <a:latin typeface="Arial"/>
              <a:cs typeface="Arial"/>
            </a:endParaRPr>
          </a:p>
        </p:txBody>
      </p:sp>
      <p:sp>
        <p:nvSpPr>
          <p:cNvPr id="21" name="object 9">
            <a:extLst>
              <a:ext uri="{FF2B5EF4-FFF2-40B4-BE49-F238E27FC236}">
                <a16:creationId xmlns:a16="http://schemas.microsoft.com/office/drawing/2014/main" id="{37607EC4-8E8C-4FAB-CA90-600E71220B87}"/>
              </a:ext>
            </a:extLst>
          </p:cNvPr>
          <p:cNvSpPr txBox="1"/>
          <p:nvPr/>
        </p:nvSpPr>
        <p:spPr>
          <a:xfrm>
            <a:off x="5640018" y="1713100"/>
            <a:ext cx="4286094" cy="820417"/>
          </a:xfrm>
          <a:prstGeom prst="rect">
            <a:avLst/>
          </a:prstGeom>
        </p:spPr>
        <p:txBody>
          <a:bodyPr vert="horz" wrap="square" lIns="0" tIns="12700" rIns="0" bIns="0" rtlCol="0">
            <a:spAutoFit/>
          </a:bodyPr>
          <a:lstStyle/>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Bank dba o regularną, terminową oraz efektywną komunikację </a:t>
            </a:r>
            <a:br>
              <a:rPr lang="pl-PL" sz="900" dirty="0">
                <a:solidFill>
                  <a:srgbClr val="58595B"/>
                </a:solidFill>
                <a:latin typeface="Montserrat"/>
                <a:cs typeface="Montserrat"/>
              </a:rPr>
            </a:br>
            <a:r>
              <a:rPr lang="pl-PL" sz="900" dirty="0">
                <a:solidFill>
                  <a:srgbClr val="58595B"/>
                </a:solidFill>
                <a:latin typeface="Montserrat"/>
                <a:cs typeface="Montserrat"/>
              </a:rPr>
              <a:t>z regulatorami (m.in.: Komisją Nadzoru Finansowego i Narodowym Bankiem Polskim) poprzez materiały informacyjne i raporty przeznaczone dla organów nadzorujących.</a:t>
            </a:r>
          </a:p>
        </p:txBody>
      </p:sp>
      <p:sp>
        <p:nvSpPr>
          <p:cNvPr id="22" name="object 10">
            <a:extLst>
              <a:ext uri="{FF2B5EF4-FFF2-40B4-BE49-F238E27FC236}">
                <a16:creationId xmlns:a16="http://schemas.microsoft.com/office/drawing/2014/main" id="{C877D5EA-19D9-3B9C-5D02-AB4E85193CDF}"/>
              </a:ext>
            </a:extLst>
          </p:cNvPr>
          <p:cNvSpPr txBox="1"/>
          <p:nvPr/>
        </p:nvSpPr>
        <p:spPr>
          <a:xfrm>
            <a:off x="6304444" y="2857299"/>
            <a:ext cx="3352800" cy="39498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lang="pl-PL" sz="1200" b="1" spc="-25" dirty="0">
                <a:solidFill>
                  <a:srgbClr val="006647"/>
                </a:solidFill>
                <a:latin typeface="Arial"/>
                <a:cs typeface="Arial"/>
              </a:rPr>
              <a:t>16</a:t>
            </a:r>
            <a:endParaRPr lang="pl-PL" sz="1200" b="1" spc="-50" dirty="0">
              <a:solidFill>
                <a:srgbClr val="006647"/>
              </a:solidFill>
              <a:latin typeface="Arial"/>
              <a:cs typeface="Arial"/>
            </a:endParaRPr>
          </a:p>
          <a:p>
            <a:pPr marL="12700" algn="ctr">
              <a:lnSpc>
                <a:spcPct val="100000"/>
              </a:lnSpc>
              <a:spcBef>
                <a:spcPts val="100"/>
              </a:spcBef>
            </a:pPr>
            <a:r>
              <a:rPr lang="pl-PL" sz="1200" b="1" spc="-50" dirty="0">
                <a:solidFill>
                  <a:srgbClr val="006647"/>
                </a:solidFill>
                <a:latin typeface="Arial"/>
                <a:cs typeface="Arial"/>
              </a:rPr>
              <a:t>Inwestorzy i akcjonariusze</a:t>
            </a:r>
            <a:endParaRPr sz="1200" dirty="0">
              <a:latin typeface="Arial"/>
              <a:cs typeface="Arial"/>
            </a:endParaRPr>
          </a:p>
        </p:txBody>
      </p:sp>
      <p:sp>
        <p:nvSpPr>
          <p:cNvPr id="23" name="object 9">
            <a:extLst>
              <a:ext uri="{FF2B5EF4-FFF2-40B4-BE49-F238E27FC236}">
                <a16:creationId xmlns:a16="http://schemas.microsoft.com/office/drawing/2014/main" id="{8D0F8DE7-BBE5-9AC3-92AC-69CF5FDAAA2B}"/>
              </a:ext>
            </a:extLst>
          </p:cNvPr>
          <p:cNvSpPr txBox="1"/>
          <p:nvPr/>
        </p:nvSpPr>
        <p:spPr>
          <a:xfrm>
            <a:off x="5640018" y="3445513"/>
            <a:ext cx="4286094" cy="2495235"/>
          </a:xfrm>
          <a:prstGeom prst="rect">
            <a:avLst/>
          </a:prstGeom>
        </p:spPr>
        <p:txBody>
          <a:bodyPr vert="horz" wrap="square" lIns="0" tIns="12700" rIns="0" bIns="0" rtlCol="0">
            <a:spAutoFit/>
          </a:bodyPr>
          <a:lstStyle/>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Bank prowadzi politykę w zakresie relacji inwestorskich zgodnie </a:t>
            </a:r>
            <a:br>
              <a:rPr lang="pl-PL" sz="900" dirty="0">
                <a:solidFill>
                  <a:srgbClr val="58595B"/>
                </a:solidFill>
                <a:latin typeface="Montserrat"/>
                <a:cs typeface="Montserrat"/>
              </a:rPr>
            </a:br>
            <a:r>
              <a:rPr lang="pl-PL" sz="900" dirty="0">
                <a:solidFill>
                  <a:srgbClr val="58595B"/>
                </a:solidFill>
                <a:latin typeface="Montserrat"/>
                <a:cs typeface="Montserrat"/>
              </a:rPr>
              <a:t>z obowiązującymi przepisami prawa oraz Zasadami ładu korporacyjnego dla instytucji nadzorowanych i Dobrymi Praktykami Spółek Notowanych na GPW 2021 r. Struktura akcjonariatu Banku pozwala na prowadzenie polityki informacyjnej celowej, zorientowanej bezpośrednio na poszczególnych akcjonariuszy.</a:t>
            </a:r>
          </a:p>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Bank dąży do najwyższych standardów, w tym do utrzymania regularności i efektywności w zakresie komunikacji z rynkiem kapitałowym, przykłada szczególną wagę do rzetelności informacji, transparentności oraz do równego traktowania wszystkich Interesariuszy i przestrzegania wszystkich zapisów prawa w zakresie obowiązków informacyjnych spółek notowanych na giełdzie.</a:t>
            </a:r>
          </a:p>
        </p:txBody>
      </p:sp>
      <p:sp>
        <p:nvSpPr>
          <p:cNvPr id="24" name="object 10">
            <a:extLst>
              <a:ext uri="{FF2B5EF4-FFF2-40B4-BE49-F238E27FC236}">
                <a16:creationId xmlns:a16="http://schemas.microsoft.com/office/drawing/2014/main" id="{ADF11F9B-59EB-FBE4-8C96-6F07AA0D1CEB}"/>
              </a:ext>
            </a:extLst>
          </p:cNvPr>
          <p:cNvSpPr txBox="1"/>
          <p:nvPr/>
        </p:nvSpPr>
        <p:spPr>
          <a:xfrm>
            <a:off x="6336478" y="6276640"/>
            <a:ext cx="3352800" cy="39498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lang="pl-PL" sz="1200" b="1" spc="-25" dirty="0">
                <a:solidFill>
                  <a:srgbClr val="006647"/>
                </a:solidFill>
                <a:latin typeface="Arial"/>
                <a:cs typeface="Arial"/>
              </a:rPr>
              <a:t>17</a:t>
            </a:r>
            <a:endParaRPr lang="pl-PL" sz="1200" b="1" spc="-50" dirty="0">
              <a:solidFill>
                <a:srgbClr val="006647"/>
              </a:solidFill>
              <a:latin typeface="Arial"/>
              <a:cs typeface="Arial"/>
            </a:endParaRPr>
          </a:p>
          <a:p>
            <a:pPr marL="12700" algn="ctr">
              <a:lnSpc>
                <a:spcPct val="100000"/>
              </a:lnSpc>
              <a:spcBef>
                <a:spcPts val="100"/>
              </a:spcBef>
            </a:pPr>
            <a:r>
              <a:rPr lang="pl-PL" sz="1200" b="1" spc="-50" dirty="0">
                <a:solidFill>
                  <a:srgbClr val="006647"/>
                </a:solidFill>
                <a:latin typeface="Arial"/>
                <a:cs typeface="Arial"/>
              </a:rPr>
              <a:t>Grupa BOŚ</a:t>
            </a:r>
            <a:endParaRPr sz="1200" dirty="0">
              <a:latin typeface="Arial"/>
              <a:cs typeface="Arial"/>
            </a:endParaRPr>
          </a:p>
        </p:txBody>
      </p:sp>
      <p:sp>
        <p:nvSpPr>
          <p:cNvPr id="25" name="object 7">
            <a:extLst>
              <a:ext uri="{FF2B5EF4-FFF2-40B4-BE49-F238E27FC236}">
                <a16:creationId xmlns:a16="http://schemas.microsoft.com/office/drawing/2014/main" id="{4C37AAEF-4F86-40B1-AFA2-C329D00FDEEF}"/>
              </a:ext>
            </a:extLst>
          </p:cNvPr>
          <p:cNvSpPr txBox="1"/>
          <p:nvPr/>
        </p:nvSpPr>
        <p:spPr>
          <a:xfrm>
            <a:off x="6405880" y="176154"/>
            <a:ext cx="3968597" cy="380873"/>
          </a:xfrm>
          <a:prstGeom prst="rect">
            <a:avLst/>
          </a:prstGeom>
        </p:spPr>
        <p:txBody>
          <a:bodyPr vert="horz" wrap="square" lIns="0" tIns="72390" rIns="0" bIns="0" rtlCol="0">
            <a:spAutoFit/>
          </a:bodyPr>
          <a:lstStyle/>
          <a:p>
            <a:pPr marL="12700" algn="l">
              <a:spcBef>
                <a:spcPts val="135"/>
              </a:spcBef>
            </a:pPr>
            <a:r>
              <a:rPr lang="pl-PL" sz="1000" b="1" spc="-25" dirty="0">
                <a:solidFill>
                  <a:srgbClr val="006647"/>
                </a:solidFill>
                <a:latin typeface="Montserrat"/>
                <a:cs typeface="Montserrat"/>
              </a:rPr>
              <a:t>Deklaracja budowania relacji z otoczeniem społecznym oraz minimalizowania negatywnego wpływu na społeczeństwo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505"/>
            <a:ext cx="10597515" cy="7556500"/>
          </a:xfrm>
          <a:custGeom>
            <a:avLst/>
            <a:gdLst/>
            <a:ahLst/>
            <a:cxnLst/>
            <a:rect l="l" t="t" r="r" b="b"/>
            <a:pathLst>
              <a:path w="10597515" h="7556500">
                <a:moveTo>
                  <a:pt x="7793994" y="0"/>
                </a:moveTo>
                <a:lnTo>
                  <a:pt x="1777469" y="0"/>
                </a:lnTo>
                <a:lnTo>
                  <a:pt x="1749292" y="25400"/>
                </a:lnTo>
                <a:lnTo>
                  <a:pt x="1710971" y="38100"/>
                </a:lnTo>
                <a:lnTo>
                  <a:pt x="1672848" y="63500"/>
                </a:lnTo>
                <a:lnTo>
                  <a:pt x="1485262" y="190500"/>
                </a:lnTo>
                <a:lnTo>
                  <a:pt x="1302862" y="317500"/>
                </a:lnTo>
                <a:lnTo>
                  <a:pt x="1267022" y="355600"/>
                </a:lnTo>
                <a:lnTo>
                  <a:pt x="1125840" y="457200"/>
                </a:lnTo>
                <a:lnTo>
                  <a:pt x="1091097" y="495300"/>
                </a:lnTo>
                <a:lnTo>
                  <a:pt x="988220" y="571500"/>
                </a:lnTo>
                <a:lnTo>
                  <a:pt x="954383" y="609600"/>
                </a:lnTo>
                <a:lnTo>
                  <a:pt x="887402" y="660400"/>
                </a:lnTo>
                <a:lnTo>
                  <a:pt x="854260" y="698500"/>
                </a:lnTo>
                <a:lnTo>
                  <a:pt x="821354" y="723900"/>
                </a:lnTo>
                <a:lnTo>
                  <a:pt x="788683" y="762000"/>
                </a:lnTo>
                <a:lnTo>
                  <a:pt x="756250" y="787400"/>
                </a:lnTo>
                <a:lnTo>
                  <a:pt x="724057" y="825500"/>
                </a:lnTo>
                <a:lnTo>
                  <a:pt x="692105" y="850900"/>
                </a:lnTo>
                <a:lnTo>
                  <a:pt x="660395" y="889000"/>
                </a:lnTo>
                <a:lnTo>
                  <a:pt x="628929" y="914400"/>
                </a:lnTo>
                <a:lnTo>
                  <a:pt x="597708" y="952500"/>
                </a:lnTo>
                <a:lnTo>
                  <a:pt x="566735" y="977900"/>
                </a:lnTo>
                <a:lnTo>
                  <a:pt x="536009" y="1016000"/>
                </a:lnTo>
                <a:lnTo>
                  <a:pt x="505534" y="1041400"/>
                </a:lnTo>
                <a:lnTo>
                  <a:pt x="475311" y="1079500"/>
                </a:lnTo>
                <a:lnTo>
                  <a:pt x="445340" y="1117600"/>
                </a:lnTo>
                <a:lnTo>
                  <a:pt x="415624" y="1143000"/>
                </a:lnTo>
                <a:lnTo>
                  <a:pt x="386164" y="1181100"/>
                </a:lnTo>
                <a:lnTo>
                  <a:pt x="356961" y="1219200"/>
                </a:lnTo>
                <a:lnTo>
                  <a:pt x="328018" y="1244600"/>
                </a:lnTo>
                <a:lnTo>
                  <a:pt x="299335" y="1282700"/>
                </a:lnTo>
                <a:lnTo>
                  <a:pt x="270914" y="1320800"/>
                </a:lnTo>
                <a:lnTo>
                  <a:pt x="242757" y="1346200"/>
                </a:lnTo>
                <a:lnTo>
                  <a:pt x="214866" y="1384300"/>
                </a:lnTo>
                <a:lnTo>
                  <a:pt x="187240" y="1422400"/>
                </a:lnTo>
                <a:lnTo>
                  <a:pt x="159884" y="1460500"/>
                </a:lnTo>
                <a:lnTo>
                  <a:pt x="132796" y="1498600"/>
                </a:lnTo>
                <a:lnTo>
                  <a:pt x="105980" y="1524000"/>
                </a:lnTo>
                <a:lnTo>
                  <a:pt x="79437" y="1562100"/>
                </a:lnTo>
                <a:lnTo>
                  <a:pt x="53168" y="1600200"/>
                </a:lnTo>
                <a:lnTo>
                  <a:pt x="27175" y="1638300"/>
                </a:lnTo>
                <a:lnTo>
                  <a:pt x="1459" y="1676400"/>
                </a:lnTo>
                <a:lnTo>
                  <a:pt x="0" y="1676400"/>
                </a:lnTo>
                <a:lnTo>
                  <a:pt x="0" y="7556500"/>
                </a:lnTo>
                <a:lnTo>
                  <a:pt x="3438217" y="7556500"/>
                </a:lnTo>
                <a:lnTo>
                  <a:pt x="3319084" y="7480300"/>
                </a:lnTo>
                <a:lnTo>
                  <a:pt x="3280143" y="7467600"/>
                </a:lnTo>
                <a:lnTo>
                  <a:pt x="3203456" y="7416800"/>
                </a:lnTo>
                <a:lnTo>
                  <a:pt x="3128400" y="7366000"/>
                </a:lnTo>
                <a:lnTo>
                  <a:pt x="3055026" y="7315200"/>
                </a:lnTo>
                <a:lnTo>
                  <a:pt x="3018984" y="7289800"/>
                </a:lnTo>
                <a:lnTo>
                  <a:pt x="2983382" y="7251700"/>
                </a:lnTo>
                <a:lnTo>
                  <a:pt x="2913518" y="7200900"/>
                </a:lnTo>
                <a:lnTo>
                  <a:pt x="2879269" y="7175500"/>
                </a:lnTo>
                <a:lnTo>
                  <a:pt x="2845484" y="7137400"/>
                </a:lnTo>
                <a:lnTo>
                  <a:pt x="2812168" y="7112000"/>
                </a:lnTo>
                <a:lnTo>
                  <a:pt x="2779328" y="7073900"/>
                </a:lnTo>
                <a:lnTo>
                  <a:pt x="2746970" y="7048500"/>
                </a:lnTo>
                <a:lnTo>
                  <a:pt x="2715100" y="7010400"/>
                </a:lnTo>
                <a:lnTo>
                  <a:pt x="2683724" y="6985000"/>
                </a:lnTo>
                <a:lnTo>
                  <a:pt x="2652849" y="6946900"/>
                </a:lnTo>
                <a:lnTo>
                  <a:pt x="2622480" y="6921500"/>
                </a:lnTo>
                <a:lnTo>
                  <a:pt x="2592625" y="6883400"/>
                </a:lnTo>
                <a:lnTo>
                  <a:pt x="2563288" y="6845300"/>
                </a:lnTo>
                <a:lnTo>
                  <a:pt x="2534477" y="6819900"/>
                </a:lnTo>
                <a:lnTo>
                  <a:pt x="2506196" y="6781800"/>
                </a:lnTo>
                <a:lnTo>
                  <a:pt x="2478454" y="6743700"/>
                </a:lnTo>
                <a:lnTo>
                  <a:pt x="2451255" y="6705600"/>
                </a:lnTo>
                <a:lnTo>
                  <a:pt x="2424605" y="6667500"/>
                </a:lnTo>
                <a:lnTo>
                  <a:pt x="2398512" y="6629400"/>
                </a:lnTo>
                <a:lnTo>
                  <a:pt x="2372981" y="6591300"/>
                </a:lnTo>
                <a:lnTo>
                  <a:pt x="2348018" y="6553200"/>
                </a:lnTo>
                <a:lnTo>
                  <a:pt x="2323630" y="6515100"/>
                </a:lnTo>
                <a:lnTo>
                  <a:pt x="2299822" y="6477000"/>
                </a:lnTo>
                <a:lnTo>
                  <a:pt x="2276601" y="6438900"/>
                </a:lnTo>
                <a:lnTo>
                  <a:pt x="2253973" y="6400800"/>
                </a:lnTo>
                <a:lnTo>
                  <a:pt x="2231944" y="6362700"/>
                </a:lnTo>
                <a:lnTo>
                  <a:pt x="2210521" y="6324600"/>
                </a:lnTo>
                <a:lnTo>
                  <a:pt x="2189709" y="6286500"/>
                </a:lnTo>
                <a:lnTo>
                  <a:pt x="2169514" y="6248400"/>
                </a:lnTo>
                <a:lnTo>
                  <a:pt x="2149944" y="6197600"/>
                </a:lnTo>
                <a:lnTo>
                  <a:pt x="2131003" y="6159500"/>
                </a:lnTo>
                <a:lnTo>
                  <a:pt x="2112699" y="6121400"/>
                </a:lnTo>
                <a:lnTo>
                  <a:pt x="2095036" y="6070600"/>
                </a:lnTo>
                <a:lnTo>
                  <a:pt x="2078023" y="6032500"/>
                </a:lnTo>
                <a:lnTo>
                  <a:pt x="2061664" y="5994400"/>
                </a:lnTo>
                <a:lnTo>
                  <a:pt x="2045965" y="5943600"/>
                </a:lnTo>
                <a:lnTo>
                  <a:pt x="2030934" y="5905500"/>
                </a:lnTo>
                <a:lnTo>
                  <a:pt x="2016576" y="5854700"/>
                </a:lnTo>
                <a:lnTo>
                  <a:pt x="2002897" y="5816600"/>
                </a:lnTo>
                <a:lnTo>
                  <a:pt x="1989903" y="5765800"/>
                </a:lnTo>
                <a:lnTo>
                  <a:pt x="1977601" y="5727700"/>
                </a:lnTo>
                <a:lnTo>
                  <a:pt x="1965997" y="5676900"/>
                </a:lnTo>
                <a:lnTo>
                  <a:pt x="1955097" y="5638800"/>
                </a:lnTo>
                <a:lnTo>
                  <a:pt x="1944907" y="5588000"/>
                </a:lnTo>
                <a:lnTo>
                  <a:pt x="1935434" y="5549900"/>
                </a:lnTo>
                <a:lnTo>
                  <a:pt x="1926683" y="5499100"/>
                </a:lnTo>
                <a:lnTo>
                  <a:pt x="1918660" y="5448300"/>
                </a:lnTo>
                <a:lnTo>
                  <a:pt x="1911372" y="5410200"/>
                </a:lnTo>
                <a:lnTo>
                  <a:pt x="1904825" y="5359400"/>
                </a:lnTo>
                <a:lnTo>
                  <a:pt x="1899026" y="5308600"/>
                </a:lnTo>
                <a:lnTo>
                  <a:pt x="1893979" y="5270500"/>
                </a:lnTo>
                <a:lnTo>
                  <a:pt x="1889692" y="5219700"/>
                </a:lnTo>
                <a:lnTo>
                  <a:pt x="1886171" y="5168900"/>
                </a:lnTo>
                <a:lnTo>
                  <a:pt x="1883421" y="5118100"/>
                </a:lnTo>
                <a:lnTo>
                  <a:pt x="1881450" y="5067300"/>
                </a:lnTo>
                <a:lnTo>
                  <a:pt x="1880262" y="5029200"/>
                </a:lnTo>
                <a:lnTo>
                  <a:pt x="1879865" y="4978400"/>
                </a:lnTo>
                <a:lnTo>
                  <a:pt x="1880262" y="4927600"/>
                </a:lnTo>
                <a:lnTo>
                  <a:pt x="1881450" y="4876800"/>
                </a:lnTo>
                <a:lnTo>
                  <a:pt x="1883421" y="4826000"/>
                </a:lnTo>
                <a:lnTo>
                  <a:pt x="1886171" y="4787900"/>
                </a:lnTo>
                <a:lnTo>
                  <a:pt x="1889692" y="4737100"/>
                </a:lnTo>
                <a:lnTo>
                  <a:pt x="1893979" y="4686300"/>
                </a:lnTo>
                <a:lnTo>
                  <a:pt x="1899026" y="4635500"/>
                </a:lnTo>
                <a:lnTo>
                  <a:pt x="1904825" y="4597400"/>
                </a:lnTo>
                <a:lnTo>
                  <a:pt x="1911372" y="4546600"/>
                </a:lnTo>
                <a:lnTo>
                  <a:pt x="1918660" y="4495800"/>
                </a:lnTo>
                <a:lnTo>
                  <a:pt x="1926683" y="4457700"/>
                </a:lnTo>
                <a:lnTo>
                  <a:pt x="1935434" y="4406900"/>
                </a:lnTo>
                <a:lnTo>
                  <a:pt x="1944907" y="4356100"/>
                </a:lnTo>
                <a:lnTo>
                  <a:pt x="1955097" y="4318000"/>
                </a:lnTo>
                <a:lnTo>
                  <a:pt x="1965997" y="4267200"/>
                </a:lnTo>
                <a:lnTo>
                  <a:pt x="1977601" y="4229100"/>
                </a:lnTo>
                <a:lnTo>
                  <a:pt x="1989903" y="4178300"/>
                </a:lnTo>
                <a:lnTo>
                  <a:pt x="2002897" y="4140200"/>
                </a:lnTo>
                <a:lnTo>
                  <a:pt x="2016576" y="4089400"/>
                </a:lnTo>
                <a:lnTo>
                  <a:pt x="2030934" y="4051300"/>
                </a:lnTo>
                <a:lnTo>
                  <a:pt x="2045965" y="4000500"/>
                </a:lnTo>
                <a:lnTo>
                  <a:pt x="2061664" y="3962400"/>
                </a:lnTo>
                <a:lnTo>
                  <a:pt x="2078023" y="3924300"/>
                </a:lnTo>
                <a:lnTo>
                  <a:pt x="2095036" y="3873500"/>
                </a:lnTo>
                <a:lnTo>
                  <a:pt x="2112699" y="3835400"/>
                </a:lnTo>
                <a:lnTo>
                  <a:pt x="2131003" y="3797300"/>
                </a:lnTo>
                <a:lnTo>
                  <a:pt x="2149944" y="3746500"/>
                </a:lnTo>
                <a:lnTo>
                  <a:pt x="2169514" y="3708400"/>
                </a:lnTo>
                <a:lnTo>
                  <a:pt x="2189709" y="3670300"/>
                </a:lnTo>
                <a:lnTo>
                  <a:pt x="2210521" y="3632200"/>
                </a:lnTo>
                <a:lnTo>
                  <a:pt x="2231944" y="3594100"/>
                </a:lnTo>
                <a:lnTo>
                  <a:pt x="2253973" y="3543300"/>
                </a:lnTo>
                <a:lnTo>
                  <a:pt x="2276601" y="3505200"/>
                </a:lnTo>
                <a:lnTo>
                  <a:pt x="2299822" y="3467100"/>
                </a:lnTo>
                <a:lnTo>
                  <a:pt x="2323630" y="3429000"/>
                </a:lnTo>
                <a:lnTo>
                  <a:pt x="2348018" y="3390900"/>
                </a:lnTo>
                <a:lnTo>
                  <a:pt x="2372981" y="3352800"/>
                </a:lnTo>
                <a:lnTo>
                  <a:pt x="2398512" y="3314700"/>
                </a:lnTo>
                <a:lnTo>
                  <a:pt x="2424605" y="3276600"/>
                </a:lnTo>
                <a:lnTo>
                  <a:pt x="2451255" y="3251200"/>
                </a:lnTo>
                <a:lnTo>
                  <a:pt x="2478454" y="3213100"/>
                </a:lnTo>
                <a:lnTo>
                  <a:pt x="2506196" y="3175000"/>
                </a:lnTo>
                <a:lnTo>
                  <a:pt x="2534477" y="3136900"/>
                </a:lnTo>
                <a:lnTo>
                  <a:pt x="2563288" y="3098800"/>
                </a:lnTo>
                <a:lnTo>
                  <a:pt x="2592625" y="3073400"/>
                </a:lnTo>
                <a:lnTo>
                  <a:pt x="2622480" y="3035300"/>
                </a:lnTo>
                <a:lnTo>
                  <a:pt x="2652849" y="2997200"/>
                </a:lnTo>
                <a:lnTo>
                  <a:pt x="2683724" y="2971800"/>
                </a:lnTo>
                <a:lnTo>
                  <a:pt x="2715100" y="2933700"/>
                </a:lnTo>
                <a:lnTo>
                  <a:pt x="2746970" y="2908300"/>
                </a:lnTo>
                <a:lnTo>
                  <a:pt x="2779328" y="2870200"/>
                </a:lnTo>
                <a:lnTo>
                  <a:pt x="2812168" y="2844800"/>
                </a:lnTo>
                <a:lnTo>
                  <a:pt x="2845484" y="2819400"/>
                </a:lnTo>
                <a:lnTo>
                  <a:pt x="2879269" y="2781300"/>
                </a:lnTo>
                <a:lnTo>
                  <a:pt x="2948224" y="2730500"/>
                </a:lnTo>
                <a:lnTo>
                  <a:pt x="2983382" y="2692400"/>
                </a:lnTo>
                <a:lnTo>
                  <a:pt x="3055026" y="2641600"/>
                </a:lnTo>
                <a:lnTo>
                  <a:pt x="3128400" y="2590800"/>
                </a:lnTo>
                <a:lnTo>
                  <a:pt x="3203456" y="2540000"/>
                </a:lnTo>
                <a:lnTo>
                  <a:pt x="3280143" y="2489200"/>
                </a:lnTo>
                <a:lnTo>
                  <a:pt x="3358414" y="2438400"/>
                </a:lnTo>
                <a:lnTo>
                  <a:pt x="3398127" y="2425700"/>
                </a:lnTo>
                <a:lnTo>
                  <a:pt x="3478679" y="2374900"/>
                </a:lnTo>
                <a:lnTo>
                  <a:pt x="3519505" y="2362200"/>
                </a:lnTo>
                <a:lnTo>
                  <a:pt x="3560690" y="2336800"/>
                </a:lnTo>
                <a:lnTo>
                  <a:pt x="3602227" y="2324100"/>
                </a:lnTo>
                <a:lnTo>
                  <a:pt x="3644111" y="2298700"/>
                </a:lnTo>
                <a:lnTo>
                  <a:pt x="3728893" y="2273300"/>
                </a:lnTo>
                <a:lnTo>
                  <a:pt x="3771778" y="2247900"/>
                </a:lnTo>
                <a:lnTo>
                  <a:pt x="4217310" y="2120900"/>
                </a:lnTo>
                <a:lnTo>
                  <a:pt x="4263395" y="2120900"/>
                </a:lnTo>
                <a:lnTo>
                  <a:pt x="4309734" y="2108200"/>
                </a:lnTo>
                <a:lnTo>
                  <a:pt x="4356320" y="2108200"/>
                </a:lnTo>
                <a:lnTo>
                  <a:pt x="4403148" y="2095500"/>
                </a:lnTo>
                <a:lnTo>
                  <a:pt x="4450212" y="2095500"/>
                </a:lnTo>
                <a:lnTo>
                  <a:pt x="4497504" y="2082800"/>
                </a:lnTo>
                <a:lnTo>
                  <a:pt x="4592752" y="2082800"/>
                </a:lnTo>
                <a:lnTo>
                  <a:pt x="4640695" y="2070100"/>
                </a:lnTo>
                <a:lnTo>
                  <a:pt x="9819100" y="2070100"/>
                </a:lnTo>
                <a:lnTo>
                  <a:pt x="9811578" y="2057400"/>
                </a:lnTo>
                <a:lnTo>
                  <a:pt x="9788719" y="2019300"/>
                </a:lnTo>
                <a:lnTo>
                  <a:pt x="9765567" y="1981200"/>
                </a:lnTo>
                <a:lnTo>
                  <a:pt x="9742124" y="1943100"/>
                </a:lnTo>
                <a:lnTo>
                  <a:pt x="9718392" y="1905000"/>
                </a:lnTo>
                <a:lnTo>
                  <a:pt x="9694372" y="1866900"/>
                </a:lnTo>
                <a:lnTo>
                  <a:pt x="9670066" y="1828800"/>
                </a:lnTo>
                <a:lnTo>
                  <a:pt x="9645475" y="1790700"/>
                </a:lnTo>
                <a:lnTo>
                  <a:pt x="9620600" y="1752600"/>
                </a:lnTo>
                <a:lnTo>
                  <a:pt x="9595443" y="1714500"/>
                </a:lnTo>
                <a:lnTo>
                  <a:pt x="9570006" y="1676400"/>
                </a:lnTo>
                <a:lnTo>
                  <a:pt x="9544290" y="1638300"/>
                </a:lnTo>
                <a:lnTo>
                  <a:pt x="9518297" y="1600200"/>
                </a:lnTo>
                <a:lnTo>
                  <a:pt x="9492028" y="1562100"/>
                </a:lnTo>
                <a:lnTo>
                  <a:pt x="9465485" y="1524000"/>
                </a:lnTo>
                <a:lnTo>
                  <a:pt x="9438669" y="1498600"/>
                </a:lnTo>
                <a:lnTo>
                  <a:pt x="9411582" y="1460500"/>
                </a:lnTo>
                <a:lnTo>
                  <a:pt x="9384225" y="1422400"/>
                </a:lnTo>
                <a:lnTo>
                  <a:pt x="9356600" y="1384300"/>
                </a:lnTo>
                <a:lnTo>
                  <a:pt x="9328708" y="1346200"/>
                </a:lnTo>
                <a:lnTo>
                  <a:pt x="9300551" y="1320800"/>
                </a:lnTo>
                <a:lnTo>
                  <a:pt x="9272130" y="1282700"/>
                </a:lnTo>
                <a:lnTo>
                  <a:pt x="9243447" y="1244600"/>
                </a:lnTo>
                <a:lnTo>
                  <a:pt x="9214504" y="1219200"/>
                </a:lnTo>
                <a:lnTo>
                  <a:pt x="9185301" y="1181100"/>
                </a:lnTo>
                <a:lnTo>
                  <a:pt x="9155841" y="1143000"/>
                </a:lnTo>
                <a:lnTo>
                  <a:pt x="9126125" y="1117600"/>
                </a:lnTo>
                <a:lnTo>
                  <a:pt x="9096154" y="1079500"/>
                </a:lnTo>
                <a:lnTo>
                  <a:pt x="9065931" y="1041400"/>
                </a:lnTo>
                <a:lnTo>
                  <a:pt x="9035455" y="1016000"/>
                </a:lnTo>
                <a:lnTo>
                  <a:pt x="9004730" y="977900"/>
                </a:lnTo>
                <a:lnTo>
                  <a:pt x="8973757" y="952500"/>
                </a:lnTo>
                <a:lnTo>
                  <a:pt x="8942536" y="914400"/>
                </a:lnTo>
                <a:lnTo>
                  <a:pt x="8911070" y="889000"/>
                </a:lnTo>
                <a:lnTo>
                  <a:pt x="8879360" y="850900"/>
                </a:lnTo>
                <a:lnTo>
                  <a:pt x="8847407" y="825500"/>
                </a:lnTo>
                <a:lnTo>
                  <a:pt x="8815214" y="787400"/>
                </a:lnTo>
                <a:lnTo>
                  <a:pt x="8782782" y="762000"/>
                </a:lnTo>
                <a:lnTo>
                  <a:pt x="8750111" y="723900"/>
                </a:lnTo>
                <a:lnTo>
                  <a:pt x="8717204" y="698500"/>
                </a:lnTo>
                <a:lnTo>
                  <a:pt x="8684063" y="660400"/>
                </a:lnTo>
                <a:lnTo>
                  <a:pt x="8617081" y="609600"/>
                </a:lnTo>
                <a:lnTo>
                  <a:pt x="8583244" y="571500"/>
                </a:lnTo>
                <a:lnTo>
                  <a:pt x="8480367" y="495300"/>
                </a:lnTo>
                <a:lnTo>
                  <a:pt x="8445624" y="457200"/>
                </a:lnTo>
                <a:lnTo>
                  <a:pt x="8304442" y="355600"/>
                </a:lnTo>
                <a:lnTo>
                  <a:pt x="8268601" y="317500"/>
                </a:lnTo>
                <a:lnTo>
                  <a:pt x="8086202" y="190500"/>
                </a:lnTo>
                <a:lnTo>
                  <a:pt x="7898615" y="63500"/>
                </a:lnTo>
                <a:lnTo>
                  <a:pt x="7860492" y="38100"/>
                </a:lnTo>
                <a:lnTo>
                  <a:pt x="7822170" y="25400"/>
                </a:lnTo>
                <a:lnTo>
                  <a:pt x="7793994" y="0"/>
                </a:lnTo>
                <a:close/>
              </a:path>
              <a:path w="10597515" h="7556500">
                <a:moveTo>
                  <a:pt x="9819100" y="2070100"/>
                </a:moveTo>
                <a:lnTo>
                  <a:pt x="4930760" y="2070100"/>
                </a:lnTo>
                <a:lnTo>
                  <a:pt x="4978703" y="2082800"/>
                </a:lnTo>
                <a:lnTo>
                  <a:pt x="5073952" y="2082800"/>
                </a:lnTo>
                <a:lnTo>
                  <a:pt x="5121244" y="2095500"/>
                </a:lnTo>
                <a:lnTo>
                  <a:pt x="5168308" y="2095500"/>
                </a:lnTo>
                <a:lnTo>
                  <a:pt x="5215136" y="2108200"/>
                </a:lnTo>
                <a:lnTo>
                  <a:pt x="5261723" y="2108200"/>
                </a:lnTo>
                <a:lnTo>
                  <a:pt x="5308062" y="2120900"/>
                </a:lnTo>
                <a:lnTo>
                  <a:pt x="5354148" y="2120900"/>
                </a:lnTo>
                <a:lnTo>
                  <a:pt x="5799682" y="2247900"/>
                </a:lnTo>
                <a:lnTo>
                  <a:pt x="5842568" y="2273300"/>
                </a:lnTo>
                <a:lnTo>
                  <a:pt x="5927350" y="2298700"/>
                </a:lnTo>
                <a:lnTo>
                  <a:pt x="5969234" y="2324100"/>
                </a:lnTo>
                <a:lnTo>
                  <a:pt x="6010772" y="2336800"/>
                </a:lnTo>
                <a:lnTo>
                  <a:pt x="6051957" y="2362200"/>
                </a:lnTo>
                <a:lnTo>
                  <a:pt x="6092783" y="2374900"/>
                </a:lnTo>
                <a:lnTo>
                  <a:pt x="6173335" y="2425700"/>
                </a:lnTo>
                <a:lnTo>
                  <a:pt x="6213049" y="2438400"/>
                </a:lnTo>
                <a:lnTo>
                  <a:pt x="6291319" y="2489200"/>
                </a:lnTo>
                <a:lnTo>
                  <a:pt x="6368007" y="2540000"/>
                </a:lnTo>
                <a:lnTo>
                  <a:pt x="6443063" y="2590800"/>
                </a:lnTo>
                <a:lnTo>
                  <a:pt x="6516438" y="2641600"/>
                </a:lnTo>
                <a:lnTo>
                  <a:pt x="6588082" y="2692400"/>
                </a:lnTo>
                <a:lnTo>
                  <a:pt x="6623240" y="2730500"/>
                </a:lnTo>
                <a:lnTo>
                  <a:pt x="6692195" y="2781300"/>
                </a:lnTo>
                <a:lnTo>
                  <a:pt x="6725981" y="2819400"/>
                </a:lnTo>
                <a:lnTo>
                  <a:pt x="6759297" y="2844800"/>
                </a:lnTo>
                <a:lnTo>
                  <a:pt x="6792137" y="2870200"/>
                </a:lnTo>
                <a:lnTo>
                  <a:pt x="6824495" y="2908300"/>
                </a:lnTo>
                <a:lnTo>
                  <a:pt x="6856365" y="2933700"/>
                </a:lnTo>
                <a:lnTo>
                  <a:pt x="6887741" y="2971800"/>
                </a:lnTo>
                <a:lnTo>
                  <a:pt x="6918616" y="2997200"/>
                </a:lnTo>
                <a:lnTo>
                  <a:pt x="6948985" y="3035300"/>
                </a:lnTo>
                <a:lnTo>
                  <a:pt x="6978840" y="3073400"/>
                </a:lnTo>
                <a:lnTo>
                  <a:pt x="7008177" y="3098800"/>
                </a:lnTo>
                <a:lnTo>
                  <a:pt x="7036989" y="3136900"/>
                </a:lnTo>
                <a:lnTo>
                  <a:pt x="7065269" y="3175000"/>
                </a:lnTo>
                <a:lnTo>
                  <a:pt x="7093012" y="3213100"/>
                </a:lnTo>
                <a:lnTo>
                  <a:pt x="7120211" y="3251200"/>
                </a:lnTo>
                <a:lnTo>
                  <a:pt x="7146860" y="3276600"/>
                </a:lnTo>
                <a:lnTo>
                  <a:pt x="7172954" y="3314700"/>
                </a:lnTo>
                <a:lnTo>
                  <a:pt x="7198485" y="3352800"/>
                </a:lnTo>
                <a:lnTo>
                  <a:pt x="7223448" y="3390900"/>
                </a:lnTo>
                <a:lnTo>
                  <a:pt x="7247836" y="3429000"/>
                </a:lnTo>
                <a:lnTo>
                  <a:pt x="7271644" y="3467100"/>
                </a:lnTo>
                <a:lnTo>
                  <a:pt x="7294865" y="3505200"/>
                </a:lnTo>
                <a:lnTo>
                  <a:pt x="7317493" y="3543300"/>
                </a:lnTo>
                <a:lnTo>
                  <a:pt x="7339522" y="3594100"/>
                </a:lnTo>
                <a:lnTo>
                  <a:pt x="7360945" y="3632200"/>
                </a:lnTo>
                <a:lnTo>
                  <a:pt x="7381757" y="3670300"/>
                </a:lnTo>
                <a:lnTo>
                  <a:pt x="7401952" y="3708400"/>
                </a:lnTo>
                <a:lnTo>
                  <a:pt x="7421522" y="3746500"/>
                </a:lnTo>
                <a:lnTo>
                  <a:pt x="7440463" y="3797300"/>
                </a:lnTo>
                <a:lnTo>
                  <a:pt x="7458768" y="3835400"/>
                </a:lnTo>
                <a:lnTo>
                  <a:pt x="7476430" y="3873500"/>
                </a:lnTo>
                <a:lnTo>
                  <a:pt x="7493444" y="3924300"/>
                </a:lnTo>
                <a:lnTo>
                  <a:pt x="7509803" y="3962400"/>
                </a:lnTo>
                <a:lnTo>
                  <a:pt x="7525501" y="4000500"/>
                </a:lnTo>
                <a:lnTo>
                  <a:pt x="7540532" y="4051300"/>
                </a:lnTo>
                <a:lnTo>
                  <a:pt x="7554891" y="4089400"/>
                </a:lnTo>
                <a:lnTo>
                  <a:pt x="7568570" y="4140200"/>
                </a:lnTo>
                <a:lnTo>
                  <a:pt x="7581563" y="4178300"/>
                </a:lnTo>
                <a:lnTo>
                  <a:pt x="7593865" y="4229100"/>
                </a:lnTo>
                <a:lnTo>
                  <a:pt x="7605469" y="4267200"/>
                </a:lnTo>
                <a:lnTo>
                  <a:pt x="7616369" y="4318000"/>
                </a:lnTo>
                <a:lnTo>
                  <a:pt x="7626559" y="4356100"/>
                </a:lnTo>
                <a:lnTo>
                  <a:pt x="7636033" y="4406900"/>
                </a:lnTo>
                <a:lnTo>
                  <a:pt x="7644784" y="4457700"/>
                </a:lnTo>
                <a:lnTo>
                  <a:pt x="7652806" y="4495800"/>
                </a:lnTo>
                <a:lnTo>
                  <a:pt x="7660094" y="4546600"/>
                </a:lnTo>
                <a:lnTo>
                  <a:pt x="7666641" y="4597400"/>
                </a:lnTo>
                <a:lnTo>
                  <a:pt x="7672441" y="4635500"/>
                </a:lnTo>
                <a:lnTo>
                  <a:pt x="7677487" y="4686300"/>
                </a:lnTo>
                <a:lnTo>
                  <a:pt x="7681774" y="4737100"/>
                </a:lnTo>
                <a:lnTo>
                  <a:pt x="7685295" y="4787900"/>
                </a:lnTo>
                <a:lnTo>
                  <a:pt x="7688045" y="4826000"/>
                </a:lnTo>
                <a:lnTo>
                  <a:pt x="7690016" y="4876800"/>
                </a:lnTo>
                <a:lnTo>
                  <a:pt x="7691204" y="4927600"/>
                </a:lnTo>
                <a:lnTo>
                  <a:pt x="7691601" y="4978400"/>
                </a:lnTo>
                <a:lnTo>
                  <a:pt x="7691204" y="5029200"/>
                </a:lnTo>
                <a:lnTo>
                  <a:pt x="7690016" y="5067300"/>
                </a:lnTo>
                <a:lnTo>
                  <a:pt x="7688045" y="5118100"/>
                </a:lnTo>
                <a:lnTo>
                  <a:pt x="7685295" y="5168900"/>
                </a:lnTo>
                <a:lnTo>
                  <a:pt x="7681774" y="5219700"/>
                </a:lnTo>
                <a:lnTo>
                  <a:pt x="7677487" y="5270500"/>
                </a:lnTo>
                <a:lnTo>
                  <a:pt x="7672441" y="5308600"/>
                </a:lnTo>
                <a:lnTo>
                  <a:pt x="7666641" y="5359400"/>
                </a:lnTo>
                <a:lnTo>
                  <a:pt x="7660094" y="5410200"/>
                </a:lnTo>
                <a:lnTo>
                  <a:pt x="7652806" y="5448300"/>
                </a:lnTo>
                <a:lnTo>
                  <a:pt x="7644784" y="5499100"/>
                </a:lnTo>
                <a:lnTo>
                  <a:pt x="7636033" y="5549900"/>
                </a:lnTo>
                <a:lnTo>
                  <a:pt x="7626559" y="5588000"/>
                </a:lnTo>
                <a:lnTo>
                  <a:pt x="7616369" y="5638800"/>
                </a:lnTo>
                <a:lnTo>
                  <a:pt x="7605469" y="5676900"/>
                </a:lnTo>
                <a:lnTo>
                  <a:pt x="7593865" y="5727700"/>
                </a:lnTo>
                <a:lnTo>
                  <a:pt x="7581563" y="5765800"/>
                </a:lnTo>
                <a:lnTo>
                  <a:pt x="7568570" y="5816600"/>
                </a:lnTo>
                <a:lnTo>
                  <a:pt x="7554891" y="5854700"/>
                </a:lnTo>
                <a:lnTo>
                  <a:pt x="7540532" y="5905500"/>
                </a:lnTo>
                <a:lnTo>
                  <a:pt x="7525501" y="5943600"/>
                </a:lnTo>
                <a:lnTo>
                  <a:pt x="7509803" y="5994400"/>
                </a:lnTo>
                <a:lnTo>
                  <a:pt x="7493444" y="6032500"/>
                </a:lnTo>
                <a:lnTo>
                  <a:pt x="7476430" y="6070600"/>
                </a:lnTo>
                <a:lnTo>
                  <a:pt x="7458768" y="6121400"/>
                </a:lnTo>
                <a:lnTo>
                  <a:pt x="7440463" y="6159500"/>
                </a:lnTo>
                <a:lnTo>
                  <a:pt x="7421522" y="6197600"/>
                </a:lnTo>
                <a:lnTo>
                  <a:pt x="7401952" y="6248400"/>
                </a:lnTo>
                <a:lnTo>
                  <a:pt x="7381757" y="6286500"/>
                </a:lnTo>
                <a:lnTo>
                  <a:pt x="7360945" y="6324600"/>
                </a:lnTo>
                <a:lnTo>
                  <a:pt x="7339522" y="6362700"/>
                </a:lnTo>
                <a:lnTo>
                  <a:pt x="7317493" y="6400800"/>
                </a:lnTo>
                <a:lnTo>
                  <a:pt x="7294865" y="6438900"/>
                </a:lnTo>
                <a:lnTo>
                  <a:pt x="7271644" y="6477000"/>
                </a:lnTo>
                <a:lnTo>
                  <a:pt x="7247836" y="6515100"/>
                </a:lnTo>
                <a:lnTo>
                  <a:pt x="7223448" y="6553200"/>
                </a:lnTo>
                <a:lnTo>
                  <a:pt x="7198485" y="6591300"/>
                </a:lnTo>
                <a:lnTo>
                  <a:pt x="7172954" y="6629400"/>
                </a:lnTo>
                <a:lnTo>
                  <a:pt x="7146860" y="6667500"/>
                </a:lnTo>
                <a:lnTo>
                  <a:pt x="7120211" y="6705600"/>
                </a:lnTo>
                <a:lnTo>
                  <a:pt x="7093012" y="6743700"/>
                </a:lnTo>
                <a:lnTo>
                  <a:pt x="7065269" y="6781800"/>
                </a:lnTo>
                <a:lnTo>
                  <a:pt x="7036989" y="6819900"/>
                </a:lnTo>
                <a:lnTo>
                  <a:pt x="7008177" y="6845300"/>
                </a:lnTo>
                <a:lnTo>
                  <a:pt x="6978840" y="6883400"/>
                </a:lnTo>
                <a:lnTo>
                  <a:pt x="6948985" y="6921500"/>
                </a:lnTo>
                <a:lnTo>
                  <a:pt x="6918616" y="6946900"/>
                </a:lnTo>
                <a:lnTo>
                  <a:pt x="6887741" y="6985000"/>
                </a:lnTo>
                <a:lnTo>
                  <a:pt x="6856365" y="7010400"/>
                </a:lnTo>
                <a:lnTo>
                  <a:pt x="6824495" y="7048500"/>
                </a:lnTo>
                <a:lnTo>
                  <a:pt x="6792137" y="7073900"/>
                </a:lnTo>
                <a:lnTo>
                  <a:pt x="6759297" y="7112000"/>
                </a:lnTo>
                <a:lnTo>
                  <a:pt x="6725981" y="7137400"/>
                </a:lnTo>
                <a:lnTo>
                  <a:pt x="6692195" y="7175500"/>
                </a:lnTo>
                <a:lnTo>
                  <a:pt x="6657946" y="7200900"/>
                </a:lnTo>
                <a:lnTo>
                  <a:pt x="6588082" y="7251700"/>
                </a:lnTo>
                <a:lnTo>
                  <a:pt x="6552479" y="7289800"/>
                </a:lnTo>
                <a:lnTo>
                  <a:pt x="6516438" y="7315200"/>
                </a:lnTo>
                <a:lnTo>
                  <a:pt x="6443063" y="7366000"/>
                </a:lnTo>
                <a:lnTo>
                  <a:pt x="6368007" y="7416800"/>
                </a:lnTo>
                <a:lnTo>
                  <a:pt x="6291319" y="7467600"/>
                </a:lnTo>
                <a:lnTo>
                  <a:pt x="6252379" y="7480300"/>
                </a:lnTo>
                <a:lnTo>
                  <a:pt x="6133245" y="7556500"/>
                </a:lnTo>
                <a:lnTo>
                  <a:pt x="9991578" y="7556500"/>
                </a:lnTo>
                <a:lnTo>
                  <a:pt x="10003897" y="7543800"/>
                </a:lnTo>
                <a:lnTo>
                  <a:pt x="10023747" y="7493000"/>
                </a:lnTo>
                <a:lnTo>
                  <a:pt x="10043289" y="7454900"/>
                </a:lnTo>
                <a:lnTo>
                  <a:pt x="10062519" y="7416800"/>
                </a:lnTo>
                <a:lnTo>
                  <a:pt x="10081438" y="7378700"/>
                </a:lnTo>
                <a:lnTo>
                  <a:pt x="10100042" y="7327900"/>
                </a:lnTo>
                <a:lnTo>
                  <a:pt x="10118332" y="7289800"/>
                </a:lnTo>
                <a:lnTo>
                  <a:pt x="10136304" y="7251700"/>
                </a:lnTo>
                <a:lnTo>
                  <a:pt x="10153959" y="7200900"/>
                </a:lnTo>
                <a:lnTo>
                  <a:pt x="10171293" y="7162800"/>
                </a:lnTo>
                <a:lnTo>
                  <a:pt x="10188306" y="7124700"/>
                </a:lnTo>
                <a:lnTo>
                  <a:pt x="10204996" y="7073900"/>
                </a:lnTo>
                <a:lnTo>
                  <a:pt x="10221362" y="7035800"/>
                </a:lnTo>
                <a:lnTo>
                  <a:pt x="10237402" y="6997700"/>
                </a:lnTo>
                <a:lnTo>
                  <a:pt x="10253115" y="6946900"/>
                </a:lnTo>
                <a:lnTo>
                  <a:pt x="10268498" y="6908800"/>
                </a:lnTo>
                <a:lnTo>
                  <a:pt x="10283551" y="6870700"/>
                </a:lnTo>
                <a:lnTo>
                  <a:pt x="10298272" y="6819900"/>
                </a:lnTo>
                <a:lnTo>
                  <a:pt x="10312660" y="6781800"/>
                </a:lnTo>
                <a:lnTo>
                  <a:pt x="10326713" y="6731000"/>
                </a:lnTo>
                <a:lnTo>
                  <a:pt x="10340429" y="6692900"/>
                </a:lnTo>
                <a:lnTo>
                  <a:pt x="10353807" y="6642100"/>
                </a:lnTo>
                <a:lnTo>
                  <a:pt x="10366845" y="6604000"/>
                </a:lnTo>
                <a:lnTo>
                  <a:pt x="10379543" y="6553200"/>
                </a:lnTo>
                <a:lnTo>
                  <a:pt x="10391897" y="6515100"/>
                </a:lnTo>
                <a:lnTo>
                  <a:pt x="10403908" y="6464300"/>
                </a:lnTo>
                <a:lnTo>
                  <a:pt x="10415573" y="6426200"/>
                </a:lnTo>
                <a:lnTo>
                  <a:pt x="10426891" y="6375400"/>
                </a:lnTo>
                <a:lnTo>
                  <a:pt x="10437860" y="6337300"/>
                </a:lnTo>
                <a:lnTo>
                  <a:pt x="10448479" y="6286500"/>
                </a:lnTo>
                <a:lnTo>
                  <a:pt x="10458746" y="6248400"/>
                </a:lnTo>
                <a:lnTo>
                  <a:pt x="10468660" y="6197600"/>
                </a:lnTo>
                <a:lnTo>
                  <a:pt x="10478219" y="6159500"/>
                </a:lnTo>
                <a:lnTo>
                  <a:pt x="10487422" y="6108700"/>
                </a:lnTo>
                <a:lnTo>
                  <a:pt x="10496267" y="6057900"/>
                </a:lnTo>
                <a:lnTo>
                  <a:pt x="10504753" y="6019800"/>
                </a:lnTo>
                <a:lnTo>
                  <a:pt x="10512878" y="5969000"/>
                </a:lnTo>
                <a:lnTo>
                  <a:pt x="10520641" y="5918200"/>
                </a:lnTo>
                <a:lnTo>
                  <a:pt x="10528039" y="5880100"/>
                </a:lnTo>
                <a:lnTo>
                  <a:pt x="10535073" y="5829300"/>
                </a:lnTo>
                <a:lnTo>
                  <a:pt x="10541739" y="5778500"/>
                </a:lnTo>
                <a:lnTo>
                  <a:pt x="10548037" y="5740400"/>
                </a:lnTo>
                <a:lnTo>
                  <a:pt x="10553966" y="5689600"/>
                </a:lnTo>
                <a:lnTo>
                  <a:pt x="10559522" y="5638800"/>
                </a:lnTo>
                <a:lnTo>
                  <a:pt x="10564706" y="5600700"/>
                </a:lnTo>
                <a:lnTo>
                  <a:pt x="10569515" y="5549900"/>
                </a:lnTo>
                <a:lnTo>
                  <a:pt x="10573948" y="5499100"/>
                </a:lnTo>
                <a:lnTo>
                  <a:pt x="10578004" y="5461000"/>
                </a:lnTo>
                <a:lnTo>
                  <a:pt x="10581681" y="5410200"/>
                </a:lnTo>
                <a:lnTo>
                  <a:pt x="10584977" y="5359400"/>
                </a:lnTo>
                <a:lnTo>
                  <a:pt x="10587891" y="5308600"/>
                </a:lnTo>
                <a:lnTo>
                  <a:pt x="10590421" y="5270500"/>
                </a:lnTo>
                <a:lnTo>
                  <a:pt x="10592566" y="5219700"/>
                </a:lnTo>
                <a:lnTo>
                  <a:pt x="10594325" y="5168900"/>
                </a:lnTo>
                <a:lnTo>
                  <a:pt x="10595696" y="5118100"/>
                </a:lnTo>
                <a:lnTo>
                  <a:pt x="10596676" y="5067300"/>
                </a:lnTo>
                <a:lnTo>
                  <a:pt x="10597266" y="5029200"/>
                </a:lnTo>
                <a:lnTo>
                  <a:pt x="10597463" y="4978400"/>
                </a:lnTo>
                <a:lnTo>
                  <a:pt x="10597266" y="4927600"/>
                </a:lnTo>
                <a:lnTo>
                  <a:pt x="10596676" y="4876800"/>
                </a:lnTo>
                <a:lnTo>
                  <a:pt x="10595696" y="4826000"/>
                </a:lnTo>
                <a:lnTo>
                  <a:pt x="10594325" y="4787900"/>
                </a:lnTo>
                <a:lnTo>
                  <a:pt x="10592566" y="4737100"/>
                </a:lnTo>
                <a:lnTo>
                  <a:pt x="10590421" y="4686300"/>
                </a:lnTo>
                <a:lnTo>
                  <a:pt x="10587891" y="4635500"/>
                </a:lnTo>
                <a:lnTo>
                  <a:pt x="10584977" y="4597400"/>
                </a:lnTo>
                <a:lnTo>
                  <a:pt x="10581681" y="4546600"/>
                </a:lnTo>
                <a:lnTo>
                  <a:pt x="10578004" y="4495800"/>
                </a:lnTo>
                <a:lnTo>
                  <a:pt x="10573948" y="4445000"/>
                </a:lnTo>
                <a:lnTo>
                  <a:pt x="10569515" y="4406900"/>
                </a:lnTo>
                <a:lnTo>
                  <a:pt x="10564706" y="4356100"/>
                </a:lnTo>
                <a:lnTo>
                  <a:pt x="10559522" y="4305300"/>
                </a:lnTo>
                <a:lnTo>
                  <a:pt x="10553966" y="4267200"/>
                </a:lnTo>
                <a:lnTo>
                  <a:pt x="10548037" y="4216400"/>
                </a:lnTo>
                <a:lnTo>
                  <a:pt x="10541739" y="4165600"/>
                </a:lnTo>
                <a:lnTo>
                  <a:pt x="10535073" y="4127500"/>
                </a:lnTo>
                <a:lnTo>
                  <a:pt x="10528039" y="4076700"/>
                </a:lnTo>
                <a:lnTo>
                  <a:pt x="10520641" y="4025900"/>
                </a:lnTo>
                <a:lnTo>
                  <a:pt x="10512878" y="3987800"/>
                </a:lnTo>
                <a:lnTo>
                  <a:pt x="10504753" y="3937000"/>
                </a:lnTo>
                <a:lnTo>
                  <a:pt x="10496267" y="3886200"/>
                </a:lnTo>
                <a:lnTo>
                  <a:pt x="10487422" y="3848100"/>
                </a:lnTo>
                <a:lnTo>
                  <a:pt x="10478219" y="3797300"/>
                </a:lnTo>
                <a:lnTo>
                  <a:pt x="10468660" y="3759200"/>
                </a:lnTo>
                <a:lnTo>
                  <a:pt x="10458746" y="3708400"/>
                </a:lnTo>
                <a:lnTo>
                  <a:pt x="10448479" y="3657600"/>
                </a:lnTo>
                <a:lnTo>
                  <a:pt x="10437860" y="3619500"/>
                </a:lnTo>
                <a:lnTo>
                  <a:pt x="10426891" y="3568700"/>
                </a:lnTo>
                <a:lnTo>
                  <a:pt x="10415573" y="3530600"/>
                </a:lnTo>
                <a:lnTo>
                  <a:pt x="10403908" y="3479800"/>
                </a:lnTo>
                <a:lnTo>
                  <a:pt x="10391897" y="3441700"/>
                </a:lnTo>
                <a:lnTo>
                  <a:pt x="10379543" y="3390900"/>
                </a:lnTo>
                <a:lnTo>
                  <a:pt x="10366845" y="3352800"/>
                </a:lnTo>
                <a:lnTo>
                  <a:pt x="10353807" y="3302000"/>
                </a:lnTo>
                <a:lnTo>
                  <a:pt x="10340429" y="3263900"/>
                </a:lnTo>
                <a:lnTo>
                  <a:pt x="10326713" y="3213100"/>
                </a:lnTo>
                <a:lnTo>
                  <a:pt x="10312660" y="3175000"/>
                </a:lnTo>
                <a:lnTo>
                  <a:pt x="10298272" y="3136900"/>
                </a:lnTo>
                <a:lnTo>
                  <a:pt x="10283551" y="3086100"/>
                </a:lnTo>
                <a:lnTo>
                  <a:pt x="10268498" y="3048000"/>
                </a:lnTo>
                <a:lnTo>
                  <a:pt x="10253115" y="2997200"/>
                </a:lnTo>
                <a:lnTo>
                  <a:pt x="10237402" y="2959100"/>
                </a:lnTo>
                <a:lnTo>
                  <a:pt x="10221362" y="2921000"/>
                </a:lnTo>
                <a:lnTo>
                  <a:pt x="10204996" y="2870200"/>
                </a:lnTo>
                <a:lnTo>
                  <a:pt x="10188306" y="2832100"/>
                </a:lnTo>
                <a:lnTo>
                  <a:pt x="10171293" y="2794000"/>
                </a:lnTo>
                <a:lnTo>
                  <a:pt x="10153959" y="2743200"/>
                </a:lnTo>
                <a:lnTo>
                  <a:pt x="10136304" y="2705100"/>
                </a:lnTo>
                <a:lnTo>
                  <a:pt x="10118332" y="2667000"/>
                </a:lnTo>
                <a:lnTo>
                  <a:pt x="10100042" y="2616200"/>
                </a:lnTo>
                <a:lnTo>
                  <a:pt x="10081438" y="2578100"/>
                </a:lnTo>
                <a:lnTo>
                  <a:pt x="10062519" y="2540000"/>
                </a:lnTo>
                <a:lnTo>
                  <a:pt x="10043289" y="2501900"/>
                </a:lnTo>
                <a:lnTo>
                  <a:pt x="10023747" y="2451100"/>
                </a:lnTo>
                <a:lnTo>
                  <a:pt x="10003897" y="2413000"/>
                </a:lnTo>
                <a:lnTo>
                  <a:pt x="9983738" y="2374900"/>
                </a:lnTo>
                <a:lnTo>
                  <a:pt x="9963274" y="2336800"/>
                </a:lnTo>
                <a:lnTo>
                  <a:pt x="9942505" y="2298700"/>
                </a:lnTo>
                <a:lnTo>
                  <a:pt x="9921433" y="2247900"/>
                </a:lnTo>
                <a:lnTo>
                  <a:pt x="9900059" y="2209800"/>
                </a:lnTo>
                <a:lnTo>
                  <a:pt x="9878385" y="2171700"/>
                </a:lnTo>
                <a:lnTo>
                  <a:pt x="9856412" y="2133600"/>
                </a:lnTo>
                <a:lnTo>
                  <a:pt x="9834143" y="2095500"/>
                </a:lnTo>
                <a:lnTo>
                  <a:pt x="9819100" y="2070100"/>
                </a:lnTo>
                <a:close/>
              </a:path>
            </a:pathLst>
          </a:custGeom>
          <a:solidFill>
            <a:srgbClr val="FFFFFF"/>
          </a:solidFill>
        </p:spPr>
        <p:txBody>
          <a:bodyPr wrap="square" lIns="0" tIns="0" rIns="0" bIns="0" rtlCol="0"/>
          <a:lstStyle/>
          <a:p>
            <a:endParaRPr lang="pl-PL"/>
          </a:p>
        </p:txBody>
      </p:sp>
      <p:pic>
        <p:nvPicPr>
          <p:cNvPr id="8" name="object 8"/>
          <p:cNvPicPr/>
          <p:nvPr/>
        </p:nvPicPr>
        <p:blipFill>
          <a:blip r:embed="rId2" cstate="print"/>
          <a:stretch>
            <a:fillRect/>
          </a:stretch>
        </p:blipFill>
        <p:spPr>
          <a:xfrm>
            <a:off x="10227767" y="3596779"/>
            <a:ext cx="464235" cy="366458"/>
          </a:xfrm>
          <a:prstGeom prst="rect">
            <a:avLst/>
          </a:prstGeom>
        </p:spPr>
      </p:pic>
      <p:sp>
        <p:nvSpPr>
          <p:cNvPr id="9" name="object 9"/>
          <p:cNvSpPr txBox="1"/>
          <p:nvPr/>
        </p:nvSpPr>
        <p:spPr>
          <a:xfrm>
            <a:off x="10348541" y="3695214"/>
            <a:ext cx="107314" cy="177800"/>
          </a:xfrm>
          <a:prstGeom prst="rect">
            <a:avLst/>
          </a:prstGeom>
        </p:spPr>
        <p:txBody>
          <a:bodyPr vert="horz" wrap="square" lIns="0" tIns="12700" rIns="0" bIns="0" rtlCol="0">
            <a:spAutoFit/>
          </a:bodyPr>
          <a:lstStyle/>
          <a:p>
            <a:pPr marL="12700">
              <a:lnSpc>
                <a:spcPct val="100000"/>
              </a:lnSpc>
              <a:spcBef>
                <a:spcPts val="100"/>
              </a:spcBef>
            </a:pPr>
            <a:r>
              <a:rPr sz="1000" b="0" dirty="0">
                <a:solidFill>
                  <a:srgbClr val="FFFFFF"/>
                </a:solidFill>
                <a:latin typeface="Montserrat Medium"/>
                <a:cs typeface="Montserrat Medium"/>
              </a:rPr>
              <a:t>8</a:t>
            </a:r>
            <a:endParaRPr sz="1000">
              <a:latin typeface="Montserrat Medium"/>
              <a:cs typeface="Montserrat Medium"/>
            </a:endParaRPr>
          </a:p>
        </p:txBody>
      </p:sp>
      <p:sp>
        <p:nvSpPr>
          <p:cNvPr id="11" name="object 9">
            <a:extLst>
              <a:ext uri="{FF2B5EF4-FFF2-40B4-BE49-F238E27FC236}">
                <a16:creationId xmlns:a16="http://schemas.microsoft.com/office/drawing/2014/main" id="{8A7F3928-85B8-951D-4EE8-D7437BE6353F}"/>
              </a:ext>
            </a:extLst>
          </p:cNvPr>
          <p:cNvSpPr txBox="1"/>
          <p:nvPr/>
        </p:nvSpPr>
        <p:spPr>
          <a:xfrm>
            <a:off x="695513" y="1167640"/>
            <a:ext cx="4286094" cy="1028167"/>
          </a:xfrm>
          <a:prstGeom prst="rect">
            <a:avLst/>
          </a:prstGeom>
        </p:spPr>
        <p:txBody>
          <a:bodyPr vert="horz" wrap="square" lIns="0" tIns="12700" rIns="0" bIns="0" rtlCol="0">
            <a:spAutoFit/>
          </a:bodyPr>
          <a:lstStyle/>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Bank pełniący rolę jednostki dominującej prowadzi bieżącą komunikację wewnętrzną z jednostkami bezpośrednio zależnymi: Domem Maklerskim BOŚ S.A. oraz BOŚ Leasing – EKO Profit S.A. oraz jednostką zależną w sposób pośredni: MS Wind Sp. z o.o. tworzącymi Grupę Kapitałową BOŚ S.A.</a:t>
            </a:r>
          </a:p>
        </p:txBody>
      </p:sp>
      <p:sp>
        <p:nvSpPr>
          <p:cNvPr id="12" name="object 10">
            <a:extLst>
              <a:ext uri="{FF2B5EF4-FFF2-40B4-BE49-F238E27FC236}">
                <a16:creationId xmlns:a16="http://schemas.microsoft.com/office/drawing/2014/main" id="{8B1F29BB-7CAE-1477-EF4B-8555AC91D41D}"/>
              </a:ext>
            </a:extLst>
          </p:cNvPr>
          <p:cNvSpPr txBox="1"/>
          <p:nvPr/>
        </p:nvSpPr>
        <p:spPr>
          <a:xfrm>
            <a:off x="695056" y="2432839"/>
            <a:ext cx="4286094" cy="39498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lang="pl-PL" sz="1200" b="1" spc="-25" dirty="0">
                <a:solidFill>
                  <a:srgbClr val="006647"/>
                </a:solidFill>
                <a:latin typeface="Arial"/>
                <a:cs typeface="Arial"/>
              </a:rPr>
              <a:t>18</a:t>
            </a:r>
            <a:endParaRPr lang="pl-PL" sz="1200" b="1" spc="-50" dirty="0">
              <a:solidFill>
                <a:srgbClr val="006647"/>
              </a:solidFill>
              <a:latin typeface="Arial"/>
              <a:cs typeface="Arial"/>
            </a:endParaRPr>
          </a:p>
          <a:p>
            <a:pPr marL="12700" algn="ctr">
              <a:lnSpc>
                <a:spcPct val="100000"/>
              </a:lnSpc>
              <a:spcBef>
                <a:spcPts val="100"/>
              </a:spcBef>
            </a:pPr>
            <a:r>
              <a:rPr lang="pl-PL" sz="1200" b="1" spc="-50" dirty="0">
                <a:solidFill>
                  <a:srgbClr val="006647"/>
                </a:solidFill>
                <a:latin typeface="Arial"/>
                <a:cs typeface="Arial"/>
              </a:rPr>
              <a:t>Działania z zakresu społecznej odpowiedzialności biznesu</a:t>
            </a:r>
            <a:endParaRPr sz="1200" dirty="0">
              <a:latin typeface="Arial"/>
              <a:cs typeface="Arial"/>
            </a:endParaRPr>
          </a:p>
        </p:txBody>
      </p:sp>
      <p:sp>
        <p:nvSpPr>
          <p:cNvPr id="13" name="object 9">
            <a:extLst>
              <a:ext uri="{FF2B5EF4-FFF2-40B4-BE49-F238E27FC236}">
                <a16:creationId xmlns:a16="http://schemas.microsoft.com/office/drawing/2014/main" id="{9D81E668-8F61-151D-65D6-0BDBBC291940}"/>
              </a:ext>
            </a:extLst>
          </p:cNvPr>
          <p:cNvSpPr txBox="1"/>
          <p:nvPr/>
        </p:nvSpPr>
        <p:spPr>
          <a:xfrm>
            <a:off x="695056" y="3049970"/>
            <a:ext cx="4286094" cy="1871987"/>
          </a:xfrm>
          <a:prstGeom prst="rect">
            <a:avLst/>
          </a:prstGeom>
        </p:spPr>
        <p:txBody>
          <a:bodyPr vert="horz" wrap="square" lIns="0" tIns="12700" rIns="0" bIns="0" rtlCol="0">
            <a:spAutoFit/>
          </a:bodyPr>
          <a:lstStyle/>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Bank wraz z Fundacją BOŚ inwestuje w liczne działania z zakresu społecznej odpowiedzialności biznesu. Bank angażuje się w inicjatywy, które mają na celu zwrócenie uwagi na problemy społeczne </a:t>
            </a:r>
            <a:br>
              <a:rPr lang="pl-PL" sz="900" dirty="0">
                <a:solidFill>
                  <a:srgbClr val="58595B"/>
                </a:solidFill>
                <a:latin typeface="Montserrat"/>
                <a:cs typeface="Montserrat"/>
              </a:rPr>
            </a:br>
            <a:r>
              <a:rPr lang="pl-PL" sz="900" dirty="0">
                <a:solidFill>
                  <a:srgbClr val="58595B"/>
                </a:solidFill>
                <a:latin typeface="Montserrat"/>
                <a:cs typeface="Montserrat"/>
              </a:rPr>
              <a:t>i środowiskowe poprzez uczestnictwo w debatach i dyskusjach </a:t>
            </a:r>
            <a:br>
              <a:rPr lang="pl-PL" sz="900" dirty="0">
                <a:solidFill>
                  <a:srgbClr val="58595B"/>
                </a:solidFill>
                <a:latin typeface="Montserrat"/>
                <a:cs typeface="Montserrat"/>
              </a:rPr>
            </a:br>
            <a:r>
              <a:rPr lang="pl-PL" sz="900" dirty="0">
                <a:solidFill>
                  <a:srgbClr val="58595B"/>
                </a:solidFill>
                <a:latin typeface="Montserrat"/>
                <a:cs typeface="Montserrat"/>
              </a:rPr>
              <a:t>w gronie przedstawicieli instytucji legislacyjnych, samorządów oraz reprezentantów świata biznesu i nauki, bezpośrednio związanych </a:t>
            </a:r>
            <a:br>
              <a:rPr lang="pl-PL" sz="900" dirty="0">
                <a:solidFill>
                  <a:srgbClr val="58595B"/>
                </a:solidFill>
                <a:latin typeface="Montserrat"/>
                <a:cs typeface="Montserrat"/>
              </a:rPr>
            </a:br>
            <a:r>
              <a:rPr lang="pl-PL" sz="900" dirty="0">
                <a:solidFill>
                  <a:srgbClr val="58595B"/>
                </a:solidFill>
                <a:latin typeface="Montserrat"/>
                <a:cs typeface="Montserrat"/>
              </a:rPr>
              <a:t>z branżą ochrony środowiska i gospodarką komunalną.</a:t>
            </a:r>
          </a:p>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2. Bank angażuje się również w sponsorowanie przedsięwzięć społecznych i ekologicznych.</a:t>
            </a:r>
          </a:p>
        </p:txBody>
      </p:sp>
      <p:sp>
        <p:nvSpPr>
          <p:cNvPr id="14" name="object 10">
            <a:extLst>
              <a:ext uri="{FF2B5EF4-FFF2-40B4-BE49-F238E27FC236}">
                <a16:creationId xmlns:a16="http://schemas.microsoft.com/office/drawing/2014/main" id="{50A3ED7C-58B3-2520-870C-9FDACDA586AC}"/>
              </a:ext>
            </a:extLst>
          </p:cNvPr>
          <p:cNvSpPr txBox="1"/>
          <p:nvPr/>
        </p:nvSpPr>
        <p:spPr>
          <a:xfrm>
            <a:off x="1161703" y="5144937"/>
            <a:ext cx="3352800" cy="39498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lang="pl-PL" sz="1200" b="1" spc="-25" dirty="0">
                <a:solidFill>
                  <a:srgbClr val="006647"/>
                </a:solidFill>
                <a:latin typeface="Arial"/>
                <a:cs typeface="Arial"/>
              </a:rPr>
              <a:t>19</a:t>
            </a:r>
            <a:endParaRPr lang="pl-PL" sz="1200" b="1" spc="-50" dirty="0">
              <a:solidFill>
                <a:srgbClr val="006647"/>
              </a:solidFill>
              <a:latin typeface="Arial"/>
              <a:cs typeface="Arial"/>
            </a:endParaRPr>
          </a:p>
          <a:p>
            <a:pPr marL="12700" algn="ctr">
              <a:lnSpc>
                <a:spcPct val="100000"/>
              </a:lnSpc>
              <a:spcBef>
                <a:spcPts val="100"/>
              </a:spcBef>
            </a:pPr>
            <a:r>
              <a:rPr lang="pl-PL" sz="1200" b="1" spc="-50" dirty="0">
                <a:solidFill>
                  <a:srgbClr val="006647"/>
                </a:solidFill>
                <a:latin typeface="Arial"/>
                <a:cs typeface="Arial"/>
              </a:rPr>
              <a:t>Zasady komunikacji kryzysowej</a:t>
            </a:r>
            <a:endParaRPr sz="1200" dirty="0">
              <a:latin typeface="Arial"/>
              <a:cs typeface="Arial"/>
            </a:endParaRPr>
          </a:p>
        </p:txBody>
      </p:sp>
      <p:sp>
        <p:nvSpPr>
          <p:cNvPr id="15" name="object 9">
            <a:extLst>
              <a:ext uri="{FF2B5EF4-FFF2-40B4-BE49-F238E27FC236}">
                <a16:creationId xmlns:a16="http://schemas.microsoft.com/office/drawing/2014/main" id="{46ED5EDD-9A33-EFE8-9B2D-9C4365CE78B4}"/>
              </a:ext>
            </a:extLst>
          </p:cNvPr>
          <p:cNvSpPr txBox="1"/>
          <p:nvPr/>
        </p:nvSpPr>
        <p:spPr>
          <a:xfrm>
            <a:off x="695056" y="5619097"/>
            <a:ext cx="4286094" cy="1664238"/>
          </a:xfrm>
          <a:prstGeom prst="rect">
            <a:avLst/>
          </a:prstGeom>
        </p:spPr>
        <p:txBody>
          <a:bodyPr vert="horz" wrap="square" lIns="0" tIns="12700" rIns="0" bIns="0" rtlCol="0">
            <a:spAutoFit/>
          </a:bodyPr>
          <a:lstStyle/>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Bank ma opracowaną komunikację kryzysową zgodnie z zasadami określającymi zadania i odpowiedzialność w zakresie zarządzania sytuacją kryzysową. Wskazują one potencjalne sytuacje kryzysowe, grupy odbiorców działań komunikacyjnych wewnątrz i na zewnątrz Banku.</a:t>
            </a:r>
          </a:p>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Stosowanie powyższych zasad ma zapewnić ochronę reputacji Banku, a także utrzymać pozycję Banku jako jedynego wiarygodnego źródła informacji dzięki rzetelnej i szybkiej komunikacji, łagodzeniu</a:t>
            </a:r>
          </a:p>
        </p:txBody>
      </p:sp>
      <p:sp>
        <p:nvSpPr>
          <p:cNvPr id="17" name="object 9">
            <a:extLst>
              <a:ext uri="{FF2B5EF4-FFF2-40B4-BE49-F238E27FC236}">
                <a16:creationId xmlns:a16="http://schemas.microsoft.com/office/drawing/2014/main" id="{3A83C0E8-166F-9E08-04AF-C1F5E87CEE52}"/>
              </a:ext>
            </a:extLst>
          </p:cNvPr>
          <p:cNvSpPr txBox="1"/>
          <p:nvPr/>
        </p:nvSpPr>
        <p:spPr>
          <a:xfrm>
            <a:off x="5517812" y="1134704"/>
            <a:ext cx="4286094" cy="1261564"/>
          </a:xfrm>
          <a:prstGeom prst="rect">
            <a:avLst/>
          </a:prstGeom>
        </p:spPr>
        <p:txBody>
          <a:bodyPr vert="horz" wrap="square" lIns="0" tIns="12700" rIns="0" bIns="0" rtlCol="0">
            <a:spAutoFit/>
          </a:bodyPr>
          <a:lstStyle/>
          <a:p>
            <a:pPr marL="12065" marR="5080" algn="just">
              <a:lnSpc>
                <a:spcPct val="150000"/>
              </a:lnSpc>
              <a:spcBef>
                <a:spcPts val="100"/>
              </a:spcBef>
              <a:tabLst>
                <a:tab pos="228600" algn="l"/>
                <a:tab pos="229235" algn="l"/>
              </a:tabLst>
            </a:pPr>
            <a:r>
              <a:rPr lang="pl-PL" sz="900" dirty="0">
                <a:solidFill>
                  <a:srgbClr val="58595B"/>
                </a:solidFill>
                <a:latin typeface="Montserrat"/>
                <a:cs typeface="Montserrat"/>
              </a:rPr>
              <a:t>        niepokoju w otoczeniu biznesowym i wewnątrz organizacji oraz         </a:t>
            </a:r>
            <a:br>
              <a:rPr lang="pl-PL" sz="900" dirty="0">
                <a:solidFill>
                  <a:srgbClr val="58595B"/>
                </a:solidFill>
                <a:latin typeface="Montserrat"/>
                <a:cs typeface="Montserrat"/>
              </a:rPr>
            </a:br>
            <a:r>
              <a:rPr lang="pl-PL" sz="900" dirty="0">
                <a:solidFill>
                  <a:srgbClr val="58595B"/>
                </a:solidFill>
                <a:latin typeface="Montserrat"/>
                <a:cs typeface="Montserrat"/>
              </a:rPr>
              <a:t>        budowaniu zaufania do Spółki.</a:t>
            </a:r>
          </a:p>
          <a:p>
            <a:pPr marL="240665" marR="5080" indent="-228600" algn="just">
              <a:lnSpc>
                <a:spcPct val="150000"/>
              </a:lnSpc>
              <a:spcBef>
                <a:spcPts val="100"/>
              </a:spcBef>
              <a:buFont typeface="+mj-lt"/>
              <a:buAutoNum type="arabicPeriod" startAt="3"/>
              <a:tabLst>
                <a:tab pos="228600" algn="l"/>
                <a:tab pos="229235" algn="l"/>
              </a:tabLst>
            </a:pPr>
            <a:r>
              <a:rPr lang="pl-PL" sz="900" dirty="0">
                <a:solidFill>
                  <a:srgbClr val="58595B"/>
                </a:solidFill>
                <a:latin typeface="Montserrat"/>
                <a:cs typeface="Montserrat"/>
              </a:rPr>
              <a:t>Każda sytuacja kryzysowa jest przedmiotem analizy ex post z punktu widzenia skuteczności, z jaką Bank potrafi zarządzać różnymi rodzajami ryzyka pod kątem zdiagnozowania i naprawy problemów, </a:t>
            </a:r>
            <a:br>
              <a:rPr lang="pl-PL" sz="900" dirty="0">
                <a:solidFill>
                  <a:srgbClr val="58595B"/>
                </a:solidFill>
                <a:latin typeface="Montserrat"/>
                <a:cs typeface="Montserrat"/>
              </a:rPr>
            </a:br>
            <a:r>
              <a:rPr lang="pl-PL" sz="900" dirty="0">
                <a:solidFill>
                  <a:srgbClr val="58595B"/>
                </a:solidFill>
                <a:latin typeface="Montserrat"/>
                <a:cs typeface="Montserrat"/>
              </a:rPr>
              <a:t>a także wyciągania wniosków na przyszłość.</a:t>
            </a:r>
          </a:p>
        </p:txBody>
      </p:sp>
      <p:sp>
        <p:nvSpPr>
          <p:cNvPr id="18" name="object 10">
            <a:extLst>
              <a:ext uri="{FF2B5EF4-FFF2-40B4-BE49-F238E27FC236}">
                <a16:creationId xmlns:a16="http://schemas.microsoft.com/office/drawing/2014/main" id="{27913B6B-A1D2-6940-C4AE-47F72A8921B3}"/>
              </a:ext>
            </a:extLst>
          </p:cNvPr>
          <p:cNvSpPr txBox="1"/>
          <p:nvPr/>
        </p:nvSpPr>
        <p:spPr>
          <a:xfrm>
            <a:off x="5721690" y="2743407"/>
            <a:ext cx="4082216" cy="39498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lang="pl-PL" sz="1200" b="1" spc="-25" dirty="0">
                <a:solidFill>
                  <a:srgbClr val="006647"/>
                </a:solidFill>
                <a:latin typeface="Arial"/>
                <a:cs typeface="Arial"/>
              </a:rPr>
              <a:t>20</a:t>
            </a:r>
            <a:endParaRPr lang="pl-PL" sz="1200" b="1" spc="-50" dirty="0">
              <a:solidFill>
                <a:srgbClr val="006647"/>
              </a:solidFill>
              <a:latin typeface="Arial"/>
              <a:cs typeface="Arial"/>
            </a:endParaRPr>
          </a:p>
          <a:p>
            <a:pPr marL="12700" algn="ctr">
              <a:lnSpc>
                <a:spcPct val="100000"/>
              </a:lnSpc>
              <a:spcBef>
                <a:spcPts val="100"/>
              </a:spcBef>
            </a:pPr>
            <a:r>
              <a:rPr lang="pl-PL" sz="1200" b="1" spc="-50" dirty="0">
                <a:solidFill>
                  <a:srgbClr val="006647"/>
                </a:solidFill>
                <a:latin typeface="Arial"/>
                <a:cs typeface="Arial"/>
              </a:rPr>
              <a:t>Polityka </a:t>
            </a:r>
            <a:r>
              <a:rPr lang="pl-PL" sz="1200" b="1" spc="-50" dirty="0" err="1">
                <a:solidFill>
                  <a:srgbClr val="006647"/>
                </a:solidFill>
                <a:latin typeface="Arial"/>
                <a:cs typeface="Arial"/>
              </a:rPr>
              <a:t>mitygacji</a:t>
            </a:r>
            <a:r>
              <a:rPr lang="pl-PL" sz="1200" b="1" spc="-50" dirty="0">
                <a:solidFill>
                  <a:srgbClr val="006647"/>
                </a:solidFill>
                <a:latin typeface="Arial"/>
                <a:cs typeface="Arial"/>
              </a:rPr>
              <a:t> negatywnego wpływu na społeczeństwo</a:t>
            </a:r>
            <a:endParaRPr sz="1200" dirty="0">
              <a:latin typeface="Arial"/>
              <a:cs typeface="Arial"/>
            </a:endParaRPr>
          </a:p>
        </p:txBody>
      </p:sp>
      <p:sp>
        <p:nvSpPr>
          <p:cNvPr id="19" name="object 9">
            <a:extLst>
              <a:ext uri="{FF2B5EF4-FFF2-40B4-BE49-F238E27FC236}">
                <a16:creationId xmlns:a16="http://schemas.microsoft.com/office/drawing/2014/main" id="{D79B7E76-6405-15D8-817C-F4017D94A463}"/>
              </a:ext>
            </a:extLst>
          </p:cNvPr>
          <p:cNvSpPr txBox="1"/>
          <p:nvPr/>
        </p:nvSpPr>
        <p:spPr>
          <a:xfrm>
            <a:off x="5517812" y="3479870"/>
            <a:ext cx="4286094" cy="3793026"/>
          </a:xfrm>
          <a:prstGeom prst="rect">
            <a:avLst/>
          </a:prstGeom>
        </p:spPr>
        <p:txBody>
          <a:bodyPr vert="horz" wrap="square" lIns="0" tIns="12700" rIns="0" bIns="0" rtlCol="0">
            <a:spAutoFit/>
          </a:bodyPr>
          <a:lstStyle/>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Bank aktywnie zarządza ryzykiem negatywnego wpływu na zagadnienia społeczne, pracownicze, środowiska naturalnego, poszanowania praw człowieka oraz przeciwdziałania korupcji.</a:t>
            </a:r>
          </a:p>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W obszarze ryzyka Bank dokonuje analizy wpływu na otoczenie, w tym w szczególności na społeczeństwo, gospodarkę i środowisko oraz zobowiązuje się do ponoszenia pełnej odpowiedzialności za swoje działania, oraz ich konsekwencje.</a:t>
            </a:r>
          </a:p>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W odniesieniu do ryzyka związanego z relacjami z klientami Bank:</a:t>
            </a:r>
          </a:p>
          <a:p>
            <a:pPr marL="12065" marR="5080" algn="just">
              <a:lnSpc>
                <a:spcPct val="150000"/>
              </a:lnSpc>
              <a:spcBef>
                <a:spcPts val="100"/>
              </a:spcBef>
              <a:tabLst>
                <a:tab pos="228600" algn="l"/>
                <a:tab pos="229235" algn="l"/>
              </a:tabLst>
            </a:pPr>
            <a:r>
              <a:rPr lang="pl-PL" sz="900" dirty="0">
                <a:solidFill>
                  <a:srgbClr val="58595B"/>
                </a:solidFill>
                <a:latin typeface="Montserrat"/>
                <a:cs typeface="Montserrat"/>
              </a:rPr>
              <a:t>        1) oferuje wyspecjalizowane rozwiązania finansowe dostosowane do </a:t>
            </a:r>
            <a:br>
              <a:rPr lang="pl-PL" sz="900" dirty="0">
                <a:solidFill>
                  <a:srgbClr val="58595B"/>
                </a:solidFill>
                <a:latin typeface="Montserrat"/>
                <a:cs typeface="Montserrat"/>
              </a:rPr>
            </a:br>
            <a:r>
              <a:rPr lang="pl-PL" sz="900" dirty="0">
                <a:solidFill>
                  <a:srgbClr val="58595B"/>
                </a:solidFill>
                <a:latin typeface="Montserrat"/>
                <a:cs typeface="Montserrat"/>
              </a:rPr>
              <a:t>             potrzeb i możliwości klienta;</a:t>
            </a:r>
          </a:p>
          <a:p>
            <a:pPr marL="12065" marR="5080" algn="just">
              <a:lnSpc>
                <a:spcPct val="150000"/>
              </a:lnSpc>
              <a:spcBef>
                <a:spcPts val="100"/>
              </a:spcBef>
              <a:tabLst>
                <a:tab pos="228600" algn="l"/>
                <a:tab pos="229235" algn="l"/>
              </a:tabLst>
            </a:pPr>
            <a:r>
              <a:rPr lang="pl-PL" sz="900" dirty="0">
                <a:solidFill>
                  <a:srgbClr val="58595B"/>
                </a:solidFill>
                <a:latin typeface="Montserrat"/>
                <a:cs typeface="Montserrat"/>
              </a:rPr>
              <a:t>        2) przygotowuje specjalistyczne ekspertyzy podnoszące wiedzę </a:t>
            </a:r>
            <a:br>
              <a:rPr lang="pl-PL" sz="900" dirty="0">
                <a:solidFill>
                  <a:srgbClr val="58595B"/>
                </a:solidFill>
                <a:latin typeface="Montserrat"/>
                <a:cs typeface="Montserrat"/>
              </a:rPr>
            </a:br>
            <a:r>
              <a:rPr lang="pl-PL" sz="900" dirty="0">
                <a:solidFill>
                  <a:srgbClr val="58595B"/>
                </a:solidFill>
                <a:latin typeface="Montserrat"/>
                <a:cs typeface="Montserrat"/>
              </a:rPr>
              <a:t>            w zakresie ochrony środowiska.</a:t>
            </a:r>
          </a:p>
          <a:p>
            <a:pPr marL="12065" marR="5080" algn="just">
              <a:lnSpc>
                <a:spcPct val="150000"/>
              </a:lnSpc>
              <a:spcBef>
                <a:spcPts val="100"/>
              </a:spcBef>
              <a:tabLst>
                <a:tab pos="228600" algn="l"/>
                <a:tab pos="229235" algn="l"/>
              </a:tabLst>
            </a:pPr>
            <a:r>
              <a:rPr lang="pl-PL" sz="900" dirty="0">
                <a:solidFill>
                  <a:srgbClr val="58595B"/>
                </a:solidFill>
                <a:latin typeface="Montserrat"/>
                <a:cs typeface="Montserrat"/>
              </a:rPr>
              <a:t>4. Dbałość o różnorodność w Banku jest określona w Polityce różnorodności Banku Ochrony Środowiska S.A. Oznacza niedyskryminowanie w jakikolwiek sposób, zarówno bezpośrednio, jak </a:t>
            </a:r>
            <a:br>
              <a:rPr lang="pl-PL" sz="900" dirty="0">
                <a:solidFill>
                  <a:srgbClr val="58595B"/>
                </a:solidFill>
                <a:latin typeface="Montserrat"/>
                <a:cs typeface="Montserrat"/>
              </a:rPr>
            </a:br>
            <a:r>
              <a:rPr lang="pl-PL" sz="900" dirty="0">
                <a:solidFill>
                  <a:srgbClr val="58595B"/>
                </a:solidFill>
                <a:latin typeface="Montserrat"/>
                <a:cs typeface="Montserrat"/>
              </a:rPr>
              <a:t>i pośrednio ze względu na: płeć, wiek, niepełnosprawność, stan zdrowia, rasę, narodowość, pochodzenie etniczne, religię, wyznanie, bezwyznaniowość, przekonania polityczne, przynależność związkową, </a:t>
            </a:r>
          </a:p>
        </p:txBody>
      </p:sp>
      <p:sp>
        <p:nvSpPr>
          <p:cNvPr id="20" name="object 7">
            <a:extLst>
              <a:ext uri="{FF2B5EF4-FFF2-40B4-BE49-F238E27FC236}">
                <a16:creationId xmlns:a16="http://schemas.microsoft.com/office/drawing/2014/main" id="{C3AB0DBB-3CB1-11D6-57DE-E4BE5C255F3F}"/>
              </a:ext>
            </a:extLst>
          </p:cNvPr>
          <p:cNvSpPr txBox="1"/>
          <p:nvPr/>
        </p:nvSpPr>
        <p:spPr>
          <a:xfrm>
            <a:off x="6405880" y="176154"/>
            <a:ext cx="3968597" cy="380873"/>
          </a:xfrm>
          <a:prstGeom prst="rect">
            <a:avLst/>
          </a:prstGeom>
        </p:spPr>
        <p:txBody>
          <a:bodyPr vert="horz" wrap="square" lIns="0" tIns="72390" rIns="0" bIns="0" rtlCol="0">
            <a:spAutoFit/>
          </a:bodyPr>
          <a:lstStyle/>
          <a:p>
            <a:pPr marL="12700" algn="l">
              <a:spcBef>
                <a:spcPts val="135"/>
              </a:spcBef>
            </a:pPr>
            <a:r>
              <a:rPr lang="pl-PL" sz="1000" b="1" spc="-25" dirty="0">
                <a:solidFill>
                  <a:srgbClr val="006647"/>
                </a:solidFill>
                <a:latin typeface="Montserrat"/>
                <a:cs typeface="Montserrat"/>
              </a:rPr>
              <a:t>Deklaracja budowania relacji z otoczeniem społecznym oraz minimalizowania negatywnego wpływu na społeczeństwo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965700" y="0"/>
            <a:ext cx="5726671" cy="7560005"/>
          </a:xfrm>
          <a:custGeom>
            <a:avLst/>
            <a:gdLst/>
            <a:ahLst/>
            <a:cxnLst/>
            <a:rect l="l" t="t" r="r" b="b"/>
            <a:pathLst>
              <a:path w="6061075" h="7556500">
                <a:moveTo>
                  <a:pt x="1306705" y="0"/>
                </a:moveTo>
                <a:lnTo>
                  <a:pt x="0" y="0"/>
                </a:lnTo>
                <a:lnTo>
                  <a:pt x="0" y="7556500"/>
                </a:lnTo>
                <a:lnTo>
                  <a:pt x="1514015" y="7556500"/>
                </a:lnTo>
                <a:lnTo>
                  <a:pt x="1484045" y="7518400"/>
                </a:lnTo>
                <a:lnTo>
                  <a:pt x="1454329" y="7493000"/>
                </a:lnTo>
                <a:lnTo>
                  <a:pt x="1424869" y="7454900"/>
                </a:lnTo>
                <a:lnTo>
                  <a:pt x="1395666" y="7416800"/>
                </a:lnTo>
                <a:lnTo>
                  <a:pt x="1366723" y="7391400"/>
                </a:lnTo>
                <a:lnTo>
                  <a:pt x="1338040" y="7353300"/>
                </a:lnTo>
                <a:lnTo>
                  <a:pt x="1309619" y="7315200"/>
                </a:lnTo>
                <a:lnTo>
                  <a:pt x="1281462" y="7289800"/>
                </a:lnTo>
                <a:lnTo>
                  <a:pt x="1253570" y="7251700"/>
                </a:lnTo>
                <a:lnTo>
                  <a:pt x="1225945" y="7213600"/>
                </a:lnTo>
                <a:lnTo>
                  <a:pt x="1198588" y="7175500"/>
                </a:lnTo>
                <a:lnTo>
                  <a:pt x="1171501" y="7137400"/>
                </a:lnTo>
                <a:lnTo>
                  <a:pt x="1144685" y="7112000"/>
                </a:lnTo>
                <a:lnTo>
                  <a:pt x="1118142" y="7073900"/>
                </a:lnTo>
                <a:lnTo>
                  <a:pt x="1091873" y="7035800"/>
                </a:lnTo>
                <a:lnTo>
                  <a:pt x="1065880" y="6997700"/>
                </a:lnTo>
                <a:lnTo>
                  <a:pt x="1040164" y="6959600"/>
                </a:lnTo>
                <a:lnTo>
                  <a:pt x="1014727" y="6921500"/>
                </a:lnTo>
                <a:lnTo>
                  <a:pt x="989571" y="6883400"/>
                </a:lnTo>
                <a:lnTo>
                  <a:pt x="964696" y="6845300"/>
                </a:lnTo>
                <a:lnTo>
                  <a:pt x="940105" y="6807200"/>
                </a:lnTo>
                <a:lnTo>
                  <a:pt x="915798" y="6769100"/>
                </a:lnTo>
                <a:lnTo>
                  <a:pt x="891778" y="6731000"/>
                </a:lnTo>
                <a:lnTo>
                  <a:pt x="868046" y="6692900"/>
                </a:lnTo>
                <a:lnTo>
                  <a:pt x="844604" y="6654800"/>
                </a:lnTo>
                <a:lnTo>
                  <a:pt x="821452" y="6616700"/>
                </a:lnTo>
                <a:lnTo>
                  <a:pt x="798593" y="6578600"/>
                </a:lnTo>
                <a:lnTo>
                  <a:pt x="776028" y="6540500"/>
                </a:lnTo>
                <a:lnTo>
                  <a:pt x="753758" y="6502400"/>
                </a:lnTo>
                <a:lnTo>
                  <a:pt x="731786" y="6464300"/>
                </a:lnTo>
                <a:lnTo>
                  <a:pt x="710112" y="6426200"/>
                </a:lnTo>
                <a:lnTo>
                  <a:pt x="688738" y="6388100"/>
                </a:lnTo>
                <a:lnTo>
                  <a:pt x="667666" y="6337300"/>
                </a:lnTo>
                <a:lnTo>
                  <a:pt x="646897" y="6299200"/>
                </a:lnTo>
                <a:lnTo>
                  <a:pt x="626432" y="6261100"/>
                </a:lnTo>
                <a:lnTo>
                  <a:pt x="606274" y="6223000"/>
                </a:lnTo>
                <a:lnTo>
                  <a:pt x="586424" y="6184900"/>
                </a:lnTo>
                <a:lnTo>
                  <a:pt x="566882" y="6134100"/>
                </a:lnTo>
                <a:lnTo>
                  <a:pt x="547652" y="6096000"/>
                </a:lnTo>
                <a:lnTo>
                  <a:pt x="528733" y="6057900"/>
                </a:lnTo>
                <a:lnTo>
                  <a:pt x="510128" y="6019800"/>
                </a:lnTo>
                <a:lnTo>
                  <a:pt x="491839" y="5969000"/>
                </a:lnTo>
                <a:lnTo>
                  <a:pt x="473867" y="5930900"/>
                </a:lnTo>
                <a:lnTo>
                  <a:pt x="456212" y="5892800"/>
                </a:lnTo>
                <a:lnTo>
                  <a:pt x="438878" y="5842000"/>
                </a:lnTo>
                <a:lnTo>
                  <a:pt x="421865" y="5803900"/>
                </a:lnTo>
                <a:lnTo>
                  <a:pt x="405175" y="5765800"/>
                </a:lnTo>
                <a:lnTo>
                  <a:pt x="388809" y="5715000"/>
                </a:lnTo>
                <a:lnTo>
                  <a:pt x="372769" y="5676900"/>
                </a:lnTo>
                <a:lnTo>
                  <a:pt x="357056" y="5638800"/>
                </a:lnTo>
                <a:lnTo>
                  <a:pt x="341673" y="5588000"/>
                </a:lnTo>
                <a:lnTo>
                  <a:pt x="326620" y="5549900"/>
                </a:lnTo>
                <a:lnTo>
                  <a:pt x="311899" y="5499100"/>
                </a:lnTo>
                <a:lnTo>
                  <a:pt x="297511" y="5461000"/>
                </a:lnTo>
                <a:lnTo>
                  <a:pt x="283458" y="5422900"/>
                </a:lnTo>
                <a:lnTo>
                  <a:pt x="269742" y="5372100"/>
                </a:lnTo>
                <a:lnTo>
                  <a:pt x="256364" y="5334000"/>
                </a:lnTo>
                <a:lnTo>
                  <a:pt x="243326" y="5283200"/>
                </a:lnTo>
                <a:lnTo>
                  <a:pt x="230629" y="5245100"/>
                </a:lnTo>
                <a:lnTo>
                  <a:pt x="218274" y="5194300"/>
                </a:lnTo>
                <a:lnTo>
                  <a:pt x="206263" y="5156200"/>
                </a:lnTo>
                <a:lnTo>
                  <a:pt x="194598" y="5105400"/>
                </a:lnTo>
                <a:lnTo>
                  <a:pt x="183280" y="5067300"/>
                </a:lnTo>
                <a:lnTo>
                  <a:pt x="172311" y="5016500"/>
                </a:lnTo>
                <a:lnTo>
                  <a:pt x="161692" y="4978400"/>
                </a:lnTo>
                <a:lnTo>
                  <a:pt x="151425" y="4927600"/>
                </a:lnTo>
                <a:lnTo>
                  <a:pt x="141511" y="4876800"/>
                </a:lnTo>
                <a:lnTo>
                  <a:pt x="131952" y="4838700"/>
                </a:lnTo>
                <a:lnTo>
                  <a:pt x="122749" y="4787900"/>
                </a:lnTo>
                <a:lnTo>
                  <a:pt x="113904" y="4749800"/>
                </a:lnTo>
                <a:lnTo>
                  <a:pt x="105418" y="4699000"/>
                </a:lnTo>
                <a:lnTo>
                  <a:pt x="97293" y="4648200"/>
                </a:lnTo>
                <a:lnTo>
                  <a:pt x="89530" y="4610100"/>
                </a:lnTo>
                <a:lnTo>
                  <a:pt x="82132" y="4559300"/>
                </a:lnTo>
                <a:lnTo>
                  <a:pt x="75098" y="4508500"/>
                </a:lnTo>
                <a:lnTo>
                  <a:pt x="68432" y="4470400"/>
                </a:lnTo>
                <a:lnTo>
                  <a:pt x="62134" y="4419600"/>
                </a:lnTo>
                <a:lnTo>
                  <a:pt x="56206" y="4368800"/>
                </a:lnTo>
                <a:lnTo>
                  <a:pt x="50649" y="4330700"/>
                </a:lnTo>
                <a:lnTo>
                  <a:pt x="45465" y="4279900"/>
                </a:lnTo>
                <a:lnTo>
                  <a:pt x="40656" y="4229100"/>
                </a:lnTo>
                <a:lnTo>
                  <a:pt x="36223" y="4191000"/>
                </a:lnTo>
                <a:lnTo>
                  <a:pt x="32167" y="4140200"/>
                </a:lnTo>
                <a:lnTo>
                  <a:pt x="28490" y="4089400"/>
                </a:lnTo>
                <a:lnTo>
                  <a:pt x="25194" y="4038600"/>
                </a:lnTo>
                <a:lnTo>
                  <a:pt x="22280" y="4000500"/>
                </a:lnTo>
                <a:lnTo>
                  <a:pt x="19750" y="3949700"/>
                </a:lnTo>
                <a:lnTo>
                  <a:pt x="17605" y="3898900"/>
                </a:lnTo>
                <a:lnTo>
                  <a:pt x="15846" y="3848100"/>
                </a:lnTo>
                <a:lnTo>
                  <a:pt x="14476" y="3810000"/>
                </a:lnTo>
                <a:lnTo>
                  <a:pt x="13495" y="3759200"/>
                </a:lnTo>
                <a:lnTo>
                  <a:pt x="12905" y="3708400"/>
                </a:lnTo>
                <a:lnTo>
                  <a:pt x="12708" y="3657600"/>
                </a:lnTo>
                <a:lnTo>
                  <a:pt x="12905" y="3606800"/>
                </a:lnTo>
                <a:lnTo>
                  <a:pt x="13495" y="3568700"/>
                </a:lnTo>
                <a:lnTo>
                  <a:pt x="14476" y="3517900"/>
                </a:lnTo>
                <a:lnTo>
                  <a:pt x="15846" y="3467100"/>
                </a:lnTo>
                <a:lnTo>
                  <a:pt x="17605" y="3416300"/>
                </a:lnTo>
                <a:lnTo>
                  <a:pt x="19750" y="3365500"/>
                </a:lnTo>
                <a:lnTo>
                  <a:pt x="22280" y="3327400"/>
                </a:lnTo>
                <a:lnTo>
                  <a:pt x="25194" y="3276600"/>
                </a:lnTo>
                <a:lnTo>
                  <a:pt x="28490" y="3225800"/>
                </a:lnTo>
                <a:lnTo>
                  <a:pt x="32167" y="3175000"/>
                </a:lnTo>
                <a:lnTo>
                  <a:pt x="36223" y="3136900"/>
                </a:lnTo>
                <a:lnTo>
                  <a:pt x="40656" y="3086100"/>
                </a:lnTo>
                <a:lnTo>
                  <a:pt x="45465" y="3035300"/>
                </a:lnTo>
                <a:lnTo>
                  <a:pt x="50649" y="2997200"/>
                </a:lnTo>
                <a:lnTo>
                  <a:pt x="56206" y="2946400"/>
                </a:lnTo>
                <a:lnTo>
                  <a:pt x="62134" y="2895600"/>
                </a:lnTo>
                <a:lnTo>
                  <a:pt x="68432" y="2844800"/>
                </a:lnTo>
                <a:lnTo>
                  <a:pt x="75098" y="2806700"/>
                </a:lnTo>
                <a:lnTo>
                  <a:pt x="82132" y="2755900"/>
                </a:lnTo>
                <a:lnTo>
                  <a:pt x="89530" y="2717800"/>
                </a:lnTo>
                <a:lnTo>
                  <a:pt x="97293" y="2667000"/>
                </a:lnTo>
                <a:lnTo>
                  <a:pt x="105418" y="2616200"/>
                </a:lnTo>
                <a:lnTo>
                  <a:pt x="113904" y="2578100"/>
                </a:lnTo>
                <a:lnTo>
                  <a:pt x="122749" y="2527300"/>
                </a:lnTo>
                <a:lnTo>
                  <a:pt x="131952" y="2476500"/>
                </a:lnTo>
                <a:lnTo>
                  <a:pt x="141511" y="2438400"/>
                </a:lnTo>
                <a:lnTo>
                  <a:pt x="151425" y="2387600"/>
                </a:lnTo>
                <a:lnTo>
                  <a:pt x="161692" y="2349500"/>
                </a:lnTo>
                <a:lnTo>
                  <a:pt x="172311" y="2298700"/>
                </a:lnTo>
                <a:lnTo>
                  <a:pt x="183280" y="2260600"/>
                </a:lnTo>
                <a:lnTo>
                  <a:pt x="194598" y="2209800"/>
                </a:lnTo>
                <a:lnTo>
                  <a:pt x="206263" y="2171700"/>
                </a:lnTo>
                <a:lnTo>
                  <a:pt x="218274" y="2120900"/>
                </a:lnTo>
                <a:lnTo>
                  <a:pt x="230629" y="2082800"/>
                </a:lnTo>
                <a:lnTo>
                  <a:pt x="243326" y="2032000"/>
                </a:lnTo>
                <a:lnTo>
                  <a:pt x="256364" y="1993900"/>
                </a:lnTo>
                <a:lnTo>
                  <a:pt x="269742" y="1943100"/>
                </a:lnTo>
                <a:lnTo>
                  <a:pt x="283458" y="1905000"/>
                </a:lnTo>
                <a:lnTo>
                  <a:pt x="297511" y="1854200"/>
                </a:lnTo>
                <a:lnTo>
                  <a:pt x="311899" y="1816100"/>
                </a:lnTo>
                <a:lnTo>
                  <a:pt x="326620" y="1765300"/>
                </a:lnTo>
                <a:lnTo>
                  <a:pt x="341673" y="1727200"/>
                </a:lnTo>
                <a:lnTo>
                  <a:pt x="357056" y="1689100"/>
                </a:lnTo>
                <a:lnTo>
                  <a:pt x="372769" y="1638300"/>
                </a:lnTo>
                <a:lnTo>
                  <a:pt x="388809" y="1600200"/>
                </a:lnTo>
                <a:lnTo>
                  <a:pt x="405175" y="1549400"/>
                </a:lnTo>
                <a:lnTo>
                  <a:pt x="421865" y="1511300"/>
                </a:lnTo>
                <a:lnTo>
                  <a:pt x="438878" y="1473200"/>
                </a:lnTo>
                <a:lnTo>
                  <a:pt x="456212" y="1422400"/>
                </a:lnTo>
                <a:lnTo>
                  <a:pt x="473867" y="1384300"/>
                </a:lnTo>
                <a:lnTo>
                  <a:pt x="491839" y="1346200"/>
                </a:lnTo>
                <a:lnTo>
                  <a:pt x="510128" y="1308100"/>
                </a:lnTo>
                <a:lnTo>
                  <a:pt x="528733" y="1257300"/>
                </a:lnTo>
                <a:lnTo>
                  <a:pt x="547652" y="1219200"/>
                </a:lnTo>
                <a:lnTo>
                  <a:pt x="566882" y="1181100"/>
                </a:lnTo>
                <a:lnTo>
                  <a:pt x="586424" y="1143000"/>
                </a:lnTo>
                <a:lnTo>
                  <a:pt x="606274" y="1092200"/>
                </a:lnTo>
                <a:lnTo>
                  <a:pt x="626432" y="1054100"/>
                </a:lnTo>
                <a:lnTo>
                  <a:pt x="646897" y="1016000"/>
                </a:lnTo>
                <a:lnTo>
                  <a:pt x="667666" y="977900"/>
                </a:lnTo>
                <a:lnTo>
                  <a:pt x="688738" y="939800"/>
                </a:lnTo>
                <a:lnTo>
                  <a:pt x="710112" y="901700"/>
                </a:lnTo>
                <a:lnTo>
                  <a:pt x="731786" y="850900"/>
                </a:lnTo>
                <a:lnTo>
                  <a:pt x="753758" y="812800"/>
                </a:lnTo>
                <a:lnTo>
                  <a:pt x="776028" y="774700"/>
                </a:lnTo>
                <a:lnTo>
                  <a:pt x="798593" y="736600"/>
                </a:lnTo>
                <a:lnTo>
                  <a:pt x="821452" y="698500"/>
                </a:lnTo>
                <a:lnTo>
                  <a:pt x="844604" y="660400"/>
                </a:lnTo>
                <a:lnTo>
                  <a:pt x="868046" y="622300"/>
                </a:lnTo>
                <a:lnTo>
                  <a:pt x="891778" y="584200"/>
                </a:lnTo>
                <a:lnTo>
                  <a:pt x="915798" y="546100"/>
                </a:lnTo>
                <a:lnTo>
                  <a:pt x="940105" y="508000"/>
                </a:lnTo>
                <a:lnTo>
                  <a:pt x="964696" y="469900"/>
                </a:lnTo>
                <a:lnTo>
                  <a:pt x="989571" y="431800"/>
                </a:lnTo>
                <a:lnTo>
                  <a:pt x="1014727" y="393700"/>
                </a:lnTo>
                <a:lnTo>
                  <a:pt x="1040164" y="355600"/>
                </a:lnTo>
                <a:lnTo>
                  <a:pt x="1065880" y="317500"/>
                </a:lnTo>
                <a:lnTo>
                  <a:pt x="1091873" y="279400"/>
                </a:lnTo>
                <a:lnTo>
                  <a:pt x="1118142" y="254000"/>
                </a:lnTo>
                <a:lnTo>
                  <a:pt x="1144685" y="215900"/>
                </a:lnTo>
                <a:lnTo>
                  <a:pt x="1171501" y="177800"/>
                </a:lnTo>
                <a:lnTo>
                  <a:pt x="1198588" y="139700"/>
                </a:lnTo>
                <a:lnTo>
                  <a:pt x="1225945" y="101600"/>
                </a:lnTo>
                <a:lnTo>
                  <a:pt x="1253570" y="63500"/>
                </a:lnTo>
                <a:lnTo>
                  <a:pt x="1281462" y="38100"/>
                </a:lnTo>
                <a:lnTo>
                  <a:pt x="1306705" y="0"/>
                </a:lnTo>
                <a:close/>
              </a:path>
              <a:path w="6061075" h="7556500">
                <a:moveTo>
                  <a:pt x="6060706" y="0"/>
                </a:moveTo>
                <a:lnTo>
                  <a:pt x="1306705" y="0"/>
                </a:lnTo>
                <a:lnTo>
                  <a:pt x="1281462" y="38100"/>
                </a:lnTo>
                <a:lnTo>
                  <a:pt x="1253570" y="63500"/>
                </a:lnTo>
                <a:lnTo>
                  <a:pt x="1225945" y="101600"/>
                </a:lnTo>
                <a:lnTo>
                  <a:pt x="1198588" y="139700"/>
                </a:lnTo>
                <a:lnTo>
                  <a:pt x="1171501" y="177800"/>
                </a:lnTo>
                <a:lnTo>
                  <a:pt x="1144685" y="215900"/>
                </a:lnTo>
                <a:lnTo>
                  <a:pt x="1118142" y="254000"/>
                </a:lnTo>
                <a:lnTo>
                  <a:pt x="1091873" y="279400"/>
                </a:lnTo>
                <a:lnTo>
                  <a:pt x="1065880" y="317500"/>
                </a:lnTo>
                <a:lnTo>
                  <a:pt x="1040164" y="355600"/>
                </a:lnTo>
                <a:lnTo>
                  <a:pt x="1014727" y="393700"/>
                </a:lnTo>
                <a:lnTo>
                  <a:pt x="989571" y="431800"/>
                </a:lnTo>
                <a:lnTo>
                  <a:pt x="964696" y="469900"/>
                </a:lnTo>
                <a:lnTo>
                  <a:pt x="940105" y="508000"/>
                </a:lnTo>
                <a:lnTo>
                  <a:pt x="915798" y="546100"/>
                </a:lnTo>
                <a:lnTo>
                  <a:pt x="891778" y="584200"/>
                </a:lnTo>
                <a:lnTo>
                  <a:pt x="868046" y="622300"/>
                </a:lnTo>
                <a:lnTo>
                  <a:pt x="844604" y="660400"/>
                </a:lnTo>
                <a:lnTo>
                  <a:pt x="821452" y="698500"/>
                </a:lnTo>
                <a:lnTo>
                  <a:pt x="798593" y="736600"/>
                </a:lnTo>
                <a:lnTo>
                  <a:pt x="776028" y="774700"/>
                </a:lnTo>
                <a:lnTo>
                  <a:pt x="753758" y="812800"/>
                </a:lnTo>
                <a:lnTo>
                  <a:pt x="731786" y="850900"/>
                </a:lnTo>
                <a:lnTo>
                  <a:pt x="710112" y="901700"/>
                </a:lnTo>
                <a:lnTo>
                  <a:pt x="688738" y="939800"/>
                </a:lnTo>
                <a:lnTo>
                  <a:pt x="667666" y="977900"/>
                </a:lnTo>
                <a:lnTo>
                  <a:pt x="646897" y="1016000"/>
                </a:lnTo>
                <a:lnTo>
                  <a:pt x="626432" y="1054100"/>
                </a:lnTo>
                <a:lnTo>
                  <a:pt x="606274" y="1092200"/>
                </a:lnTo>
                <a:lnTo>
                  <a:pt x="586424" y="1143000"/>
                </a:lnTo>
                <a:lnTo>
                  <a:pt x="566882" y="1181100"/>
                </a:lnTo>
                <a:lnTo>
                  <a:pt x="547652" y="1219200"/>
                </a:lnTo>
                <a:lnTo>
                  <a:pt x="528733" y="1257300"/>
                </a:lnTo>
                <a:lnTo>
                  <a:pt x="510128" y="1308100"/>
                </a:lnTo>
                <a:lnTo>
                  <a:pt x="491839" y="1346200"/>
                </a:lnTo>
                <a:lnTo>
                  <a:pt x="473867" y="1384300"/>
                </a:lnTo>
                <a:lnTo>
                  <a:pt x="456212" y="1422400"/>
                </a:lnTo>
                <a:lnTo>
                  <a:pt x="438878" y="1473200"/>
                </a:lnTo>
                <a:lnTo>
                  <a:pt x="421865" y="1511300"/>
                </a:lnTo>
                <a:lnTo>
                  <a:pt x="405175" y="1549400"/>
                </a:lnTo>
                <a:lnTo>
                  <a:pt x="388809" y="1600200"/>
                </a:lnTo>
                <a:lnTo>
                  <a:pt x="372769" y="1638300"/>
                </a:lnTo>
                <a:lnTo>
                  <a:pt x="357056" y="1689100"/>
                </a:lnTo>
                <a:lnTo>
                  <a:pt x="341673" y="1727200"/>
                </a:lnTo>
                <a:lnTo>
                  <a:pt x="326620" y="1765300"/>
                </a:lnTo>
                <a:lnTo>
                  <a:pt x="311899" y="1816100"/>
                </a:lnTo>
                <a:lnTo>
                  <a:pt x="297511" y="1854200"/>
                </a:lnTo>
                <a:lnTo>
                  <a:pt x="283458" y="1905000"/>
                </a:lnTo>
                <a:lnTo>
                  <a:pt x="269742" y="1943100"/>
                </a:lnTo>
                <a:lnTo>
                  <a:pt x="256364" y="1993900"/>
                </a:lnTo>
                <a:lnTo>
                  <a:pt x="243326" y="2032000"/>
                </a:lnTo>
                <a:lnTo>
                  <a:pt x="230629" y="2082800"/>
                </a:lnTo>
                <a:lnTo>
                  <a:pt x="218274" y="2120900"/>
                </a:lnTo>
                <a:lnTo>
                  <a:pt x="206263" y="2171700"/>
                </a:lnTo>
                <a:lnTo>
                  <a:pt x="194598" y="2209800"/>
                </a:lnTo>
                <a:lnTo>
                  <a:pt x="183280" y="2260600"/>
                </a:lnTo>
                <a:lnTo>
                  <a:pt x="172311" y="2298700"/>
                </a:lnTo>
                <a:lnTo>
                  <a:pt x="161692" y="2349500"/>
                </a:lnTo>
                <a:lnTo>
                  <a:pt x="151425" y="2387600"/>
                </a:lnTo>
                <a:lnTo>
                  <a:pt x="141511" y="2438400"/>
                </a:lnTo>
                <a:lnTo>
                  <a:pt x="131952" y="2476500"/>
                </a:lnTo>
                <a:lnTo>
                  <a:pt x="122749" y="2527300"/>
                </a:lnTo>
                <a:lnTo>
                  <a:pt x="113904" y="2578100"/>
                </a:lnTo>
                <a:lnTo>
                  <a:pt x="105418" y="2616200"/>
                </a:lnTo>
                <a:lnTo>
                  <a:pt x="97293" y="2667000"/>
                </a:lnTo>
                <a:lnTo>
                  <a:pt x="89530" y="2717800"/>
                </a:lnTo>
                <a:lnTo>
                  <a:pt x="82132" y="2755900"/>
                </a:lnTo>
                <a:lnTo>
                  <a:pt x="75098" y="2806700"/>
                </a:lnTo>
                <a:lnTo>
                  <a:pt x="68432" y="2844800"/>
                </a:lnTo>
                <a:lnTo>
                  <a:pt x="62134" y="2895600"/>
                </a:lnTo>
                <a:lnTo>
                  <a:pt x="56206" y="2946400"/>
                </a:lnTo>
                <a:lnTo>
                  <a:pt x="50649" y="2997200"/>
                </a:lnTo>
                <a:lnTo>
                  <a:pt x="45465" y="3035300"/>
                </a:lnTo>
                <a:lnTo>
                  <a:pt x="40656" y="3086100"/>
                </a:lnTo>
                <a:lnTo>
                  <a:pt x="36223" y="3136900"/>
                </a:lnTo>
                <a:lnTo>
                  <a:pt x="32167" y="3175000"/>
                </a:lnTo>
                <a:lnTo>
                  <a:pt x="28490" y="3225800"/>
                </a:lnTo>
                <a:lnTo>
                  <a:pt x="25194" y="3276600"/>
                </a:lnTo>
                <a:lnTo>
                  <a:pt x="22280" y="3327400"/>
                </a:lnTo>
                <a:lnTo>
                  <a:pt x="19750" y="3365500"/>
                </a:lnTo>
                <a:lnTo>
                  <a:pt x="17605" y="3416300"/>
                </a:lnTo>
                <a:lnTo>
                  <a:pt x="15846" y="3467100"/>
                </a:lnTo>
                <a:lnTo>
                  <a:pt x="14476" y="3517900"/>
                </a:lnTo>
                <a:lnTo>
                  <a:pt x="13495" y="3568700"/>
                </a:lnTo>
                <a:lnTo>
                  <a:pt x="12905" y="3606800"/>
                </a:lnTo>
                <a:lnTo>
                  <a:pt x="12708" y="3657600"/>
                </a:lnTo>
                <a:lnTo>
                  <a:pt x="12905" y="3708400"/>
                </a:lnTo>
                <a:lnTo>
                  <a:pt x="13495" y="3759200"/>
                </a:lnTo>
                <a:lnTo>
                  <a:pt x="14476" y="3810000"/>
                </a:lnTo>
                <a:lnTo>
                  <a:pt x="15846" y="3848100"/>
                </a:lnTo>
                <a:lnTo>
                  <a:pt x="17605" y="3898900"/>
                </a:lnTo>
                <a:lnTo>
                  <a:pt x="19750" y="3949700"/>
                </a:lnTo>
                <a:lnTo>
                  <a:pt x="22280" y="4000500"/>
                </a:lnTo>
                <a:lnTo>
                  <a:pt x="25194" y="4038600"/>
                </a:lnTo>
                <a:lnTo>
                  <a:pt x="28490" y="4089400"/>
                </a:lnTo>
                <a:lnTo>
                  <a:pt x="32167" y="4140200"/>
                </a:lnTo>
                <a:lnTo>
                  <a:pt x="36223" y="4191000"/>
                </a:lnTo>
                <a:lnTo>
                  <a:pt x="40656" y="4229100"/>
                </a:lnTo>
                <a:lnTo>
                  <a:pt x="45465" y="4279900"/>
                </a:lnTo>
                <a:lnTo>
                  <a:pt x="50649" y="4330700"/>
                </a:lnTo>
                <a:lnTo>
                  <a:pt x="56206" y="4368800"/>
                </a:lnTo>
                <a:lnTo>
                  <a:pt x="62134" y="4419600"/>
                </a:lnTo>
                <a:lnTo>
                  <a:pt x="68432" y="4470400"/>
                </a:lnTo>
                <a:lnTo>
                  <a:pt x="75098" y="4508500"/>
                </a:lnTo>
                <a:lnTo>
                  <a:pt x="82132" y="4559300"/>
                </a:lnTo>
                <a:lnTo>
                  <a:pt x="89530" y="4610100"/>
                </a:lnTo>
                <a:lnTo>
                  <a:pt x="97293" y="4648200"/>
                </a:lnTo>
                <a:lnTo>
                  <a:pt x="105418" y="4699000"/>
                </a:lnTo>
                <a:lnTo>
                  <a:pt x="113904" y="4749800"/>
                </a:lnTo>
                <a:lnTo>
                  <a:pt x="122749" y="4787900"/>
                </a:lnTo>
                <a:lnTo>
                  <a:pt x="131952" y="4838700"/>
                </a:lnTo>
                <a:lnTo>
                  <a:pt x="141511" y="4876800"/>
                </a:lnTo>
                <a:lnTo>
                  <a:pt x="151425" y="4927600"/>
                </a:lnTo>
                <a:lnTo>
                  <a:pt x="161692" y="4978400"/>
                </a:lnTo>
                <a:lnTo>
                  <a:pt x="172311" y="5016500"/>
                </a:lnTo>
                <a:lnTo>
                  <a:pt x="183280" y="5067300"/>
                </a:lnTo>
                <a:lnTo>
                  <a:pt x="194598" y="5105400"/>
                </a:lnTo>
                <a:lnTo>
                  <a:pt x="206263" y="5156200"/>
                </a:lnTo>
                <a:lnTo>
                  <a:pt x="218274" y="5194300"/>
                </a:lnTo>
                <a:lnTo>
                  <a:pt x="230629" y="5245100"/>
                </a:lnTo>
                <a:lnTo>
                  <a:pt x="243326" y="5283200"/>
                </a:lnTo>
                <a:lnTo>
                  <a:pt x="256364" y="5334000"/>
                </a:lnTo>
                <a:lnTo>
                  <a:pt x="269742" y="5372100"/>
                </a:lnTo>
                <a:lnTo>
                  <a:pt x="283458" y="5422900"/>
                </a:lnTo>
                <a:lnTo>
                  <a:pt x="297511" y="5461000"/>
                </a:lnTo>
                <a:lnTo>
                  <a:pt x="311899" y="5499100"/>
                </a:lnTo>
                <a:lnTo>
                  <a:pt x="326620" y="5549900"/>
                </a:lnTo>
                <a:lnTo>
                  <a:pt x="341673" y="5588000"/>
                </a:lnTo>
                <a:lnTo>
                  <a:pt x="357056" y="5638800"/>
                </a:lnTo>
                <a:lnTo>
                  <a:pt x="372769" y="5676900"/>
                </a:lnTo>
                <a:lnTo>
                  <a:pt x="388809" y="5715000"/>
                </a:lnTo>
                <a:lnTo>
                  <a:pt x="405175" y="5765800"/>
                </a:lnTo>
                <a:lnTo>
                  <a:pt x="421865" y="5803900"/>
                </a:lnTo>
                <a:lnTo>
                  <a:pt x="438878" y="5842000"/>
                </a:lnTo>
                <a:lnTo>
                  <a:pt x="456212" y="5892800"/>
                </a:lnTo>
                <a:lnTo>
                  <a:pt x="473867" y="5930900"/>
                </a:lnTo>
                <a:lnTo>
                  <a:pt x="491839" y="5969000"/>
                </a:lnTo>
                <a:lnTo>
                  <a:pt x="510128" y="6019800"/>
                </a:lnTo>
                <a:lnTo>
                  <a:pt x="528733" y="6057900"/>
                </a:lnTo>
                <a:lnTo>
                  <a:pt x="547652" y="6096000"/>
                </a:lnTo>
                <a:lnTo>
                  <a:pt x="566882" y="6134100"/>
                </a:lnTo>
                <a:lnTo>
                  <a:pt x="586424" y="6184900"/>
                </a:lnTo>
                <a:lnTo>
                  <a:pt x="606274" y="6223000"/>
                </a:lnTo>
                <a:lnTo>
                  <a:pt x="626432" y="6261100"/>
                </a:lnTo>
                <a:lnTo>
                  <a:pt x="646897" y="6299200"/>
                </a:lnTo>
                <a:lnTo>
                  <a:pt x="667666" y="6337300"/>
                </a:lnTo>
                <a:lnTo>
                  <a:pt x="688738" y="6388100"/>
                </a:lnTo>
                <a:lnTo>
                  <a:pt x="710112" y="6426200"/>
                </a:lnTo>
                <a:lnTo>
                  <a:pt x="731786" y="6464300"/>
                </a:lnTo>
                <a:lnTo>
                  <a:pt x="753758" y="6502400"/>
                </a:lnTo>
                <a:lnTo>
                  <a:pt x="776028" y="6540500"/>
                </a:lnTo>
                <a:lnTo>
                  <a:pt x="798593" y="6578600"/>
                </a:lnTo>
                <a:lnTo>
                  <a:pt x="821452" y="6616700"/>
                </a:lnTo>
                <a:lnTo>
                  <a:pt x="844604" y="6654800"/>
                </a:lnTo>
                <a:lnTo>
                  <a:pt x="868046" y="6692900"/>
                </a:lnTo>
                <a:lnTo>
                  <a:pt x="891778" y="6731000"/>
                </a:lnTo>
                <a:lnTo>
                  <a:pt x="915798" y="6769100"/>
                </a:lnTo>
                <a:lnTo>
                  <a:pt x="940105" y="6807200"/>
                </a:lnTo>
                <a:lnTo>
                  <a:pt x="964696" y="6845300"/>
                </a:lnTo>
                <a:lnTo>
                  <a:pt x="989571" y="6883400"/>
                </a:lnTo>
                <a:lnTo>
                  <a:pt x="1014727" y="6921500"/>
                </a:lnTo>
                <a:lnTo>
                  <a:pt x="1040164" y="6959600"/>
                </a:lnTo>
                <a:lnTo>
                  <a:pt x="1065880" y="6997700"/>
                </a:lnTo>
                <a:lnTo>
                  <a:pt x="1091873" y="7035800"/>
                </a:lnTo>
                <a:lnTo>
                  <a:pt x="1118142" y="7073900"/>
                </a:lnTo>
                <a:lnTo>
                  <a:pt x="1144685" y="7112000"/>
                </a:lnTo>
                <a:lnTo>
                  <a:pt x="1171501" y="7137400"/>
                </a:lnTo>
                <a:lnTo>
                  <a:pt x="1198588" y="7175500"/>
                </a:lnTo>
                <a:lnTo>
                  <a:pt x="1225945" y="7213600"/>
                </a:lnTo>
                <a:lnTo>
                  <a:pt x="1253570" y="7251700"/>
                </a:lnTo>
                <a:lnTo>
                  <a:pt x="1281462" y="7289800"/>
                </a:lnTo>
                <a:lnTo>
                  <a:pt x="1309619" y="7315200"/>
                </a:lnTo>
                <a:lnTo>
                  <a:pt x="1338040" y="7353300"/>
                </a:lnTo>
                <a:lnTo>
                  <a:pt x="1366723" y="7391400"/>
                </a:lnTo>
                <a:lnTo>
                  <a:pt x="1395666" y="7416800"/>
                </a:lnTo>
                <a:lnTo>
                  <a:pt x="1424869" y="7454900"/>
                </a:lnTo>
                <a:lnTo>
                  <a:pt x="1454329" y="7493000"/>
                </a:lnTo>
                <a:lnTo>
                  <a:pt x="1484045" y="7518400"/>
                </a:lnTo>
                <a:lnTo>
                  <a:pt x="1514015" y="7556500"/>
                </a:lnTo>
                <a:lnTo>
                  <a:pt x="6060706" y="7556500"/>
                </a:lnTo>
                <a:lnTo>
                  <a:pt x="6060706" y="6565900"/>
                </a:lnTo>
                <a:lnTo>
                  <a:pt x="5679400" y="6565900"/>
                </a:lnTo>
                <a:lnTo>
                  <a:pt x="5631457" y="6553200"/>
                </a:lnTo>
                <a:lnTo>
                  <a:pt x="5536209" y="6553200"/>
                </a:lnTo>
                <a:lnTo>
                  <a:pt x="5488917" y="6540500"/>
                </a:lnTo>
                <a:lnTo>
                  <a:pt x="5441853" y="6540500"/>
                </a:lnTo>
                <a:lnTo>
                  <a:pt x="5395025" y="6527800"/>
                </a:lnTo>
                <a:lnTo>
                  <a:pt x="5348439" y="6527800"/>
                </a:lnTo>
                <a:lnTo>
                  <a:pt x="5302100" y="6515100"/>
                </a:lnTo>
                <a:lnTo>
                  <a:pt x="5256015" y="6515100"/>
                </a:lnTo>
                <a:lnTo>
                  <a:pt x="4810483" y="6388100"/>
                </a:lnTo>
                <a:lnTo>
                  <a:pt x="4767598" y="6362700"/>
                </a:lnTo>
                <a:lnTo>
                  <a:pt x="4682816" y="6337300"/>
                </a:lnTo>
                <a:lnTo>
                  <a:pt x="4640932" y="6311900"/>
                </a:lnTo>
                <a:lnTo>
                  <a:pt x="4599395" y="6299200"/>
                </a:lnTo>
                <a:lnTo>
                  <a:pt x="4558210" y="6273800"/>
                </a:lnTo>
                <a:lnTo>
                  <a:pt x="4517384" y="6261100"/>
                </a:lnTo>
                <a:lnTo>
                  <a:pt x="4397119" y="6184900"/>
                </a:lnTo>
                <a:lnTo>
                  <a:pt x="4357789" y="6172200"/>
                </a:lnTo>
                <a:lnTo>
                  <a:pt x="4280303" y="6121400"/>
                </a:lnTo>
                <a:lnTo>
                  <a:pt x="4204426" y="6070600"/>
                </a:lnTo>
                <a:lnTo>
                  <a:pt x="4130204" y="6019800"/>
                </a:lnTo>
                <a:lnTo>
                  <a:pt x="4057689" y="5969000"/>
                </a:lnTo>
                <a:lnTo>
                  <a:pt x="4022087" y="5943600"/>
                </a:lnTo>
                <a:lnTo>
                  <a:pt x="3986929" y="5905500"/>
                </a:lnTo>
                <a:lnTo>
                  <a:pt x="3917974" y="5854700"/>
                </a:lnTo>
                <a:lnTo>
                  <a:pt x="3884188" y="5816600"/>
                </a:lnTo>
                <a:lnTo>
                  <a:pt x="3850872" y="5791200"/>
                </a:lnTo>
                <a:lnTo>
                  <a:pt x="3818032" y="5765800"/>
                </a:lnTo>
                <a:lnTo>
                  <a:pt x="3785674" y="5727700"/>
                </a:lnTo>
                <a:lnTo>
                  <a:pt x="3753804" y="5702300"/>
                </a:lnTo>
                <a:lnTo>
                  <a:pt x="3722429" y="5664200"/>
                </a:lnTo>
                <a:lnTo>
                  <a:pt x="3691554" y="5638800"/>
                </a:lnTo>
                <a:lnTo>
                  <a:pt x="3661185" y="5600700"/>
                </a:lnTo>
                <a:lnTo>
                  <a:pt x="3631330" y="5562600"/>
                </a:lnTo>
                <a:lnTo>
                  <a:pt x="3601993" y="5537200"/>
                </a:lnTo>
                <a:lnTo>
                  <a:pt x="3573181" y="5499100"/>
                </a:lnTo>
                <a:lnTo>
                  <a:pt x="3544901" y="5461000"/>
                </a:lnTo>
                <a:lnTo>
                  <a:pt x="3517158" y="5422900"/>
                </a:lnTo>
                <a:lnTo>
                  <a:pt x="3489959" y="5384800"/>
                </a:lnTo>
                <a:lnTo>
                  <a:pt x="3463310" y="5359400"/>
                </a:lnTo>
                <a:lnTo>
                  <a:pt x="3437217" y="5321300"/>
                </a:lnTo>
                <a:lnTo>
                  <a:pt x="3411686" y="5283200"/>
                </a:lnTo>
                <a:lnTo>
                  <a:pt x="3386723" y="5245100"/>
                </a:lnTo>
                <a:lnTo>
                  <a:pt x="3362334" y="5207000"/>
                </a:lnTo>
                <a:lnTo>
                  <a:pt x="3338527" y="5168900"/>
                </a:lnTo>
                <a:lnTo>
                  <a:pt x="3315306" y="5130800"/>
                </a:lnTo>
                <a:lnTo>
                  <a:pt x="3292678" y="5092700"/>
                </a:lnTo>
                <a:lnTo>
                  <a:pt x="3270649" y="5041900"/>
                </a:lnTo>
                <a:lnTo>
                  <a:pt x="3249226" y="5003800"/>
                </a:lnTo>
                <a:lnTo>
                  <a:pt x="3228413" y="4965700"/>
                </a:lnTo>
                <a:lnTo>
                  <a:pt x="3208219" y="4927600"/>
                </a:lnTo>
                <a:lnTo>
                  <a:pt x="3188648" y="4889500"/>
                </a:lnTo>
                <a:lnTo>
                  <a:pt x="3169708" y="4838700"/>
                </a:lnTo>
                <a:lnTo>
                  <a:pt x="3151403" y="4800600"/>
                </a:lnTo>
                <a:lnTo>
                  <a:pt x="3133741" y="4762500"/>
                </a:lnTo>
                <a:lnTo>
                  <a:pt x="3116727" y="4711700"/>
                </a:lnTo>
                <a:lnTo>
                  <a:pt x="3100368" y="4673600"/>
                </a:lnTo>
                <a:lnTo>
                  <a:pt x="3084670" y="4635500"/>
                </a:lnTo>
                <a:lnTo>
                  <a:pt x="3069639" y="4584700"/>
                </a:lnTo>
                <a:lnTo>
                  <a:pt x="3055280" y="4546600"/>
                </a:lnTo>
                <a:lnTo>
                  <a:pt x="3041602" y="4495800"/>
                </a:lnTo>
                <a:lnTo>
                  <a:pt x="3028608" y="4457700"/>
                </a:lnTo>
                <a:lnTo>
                  <a:pt x="3016306" y="4406900"/>
                </a:lnTo>
                <a:lnTo>
                  <a:pt x="3004702" y="4368800"/>
                </a:lnTo>
                <a:lnTo>
                  <a:pt x="2993802" y="4318000"/>
                </a:lnTo>
                <a:lnTo>
                  <a:pt x="2983612" y="4267200"/>
                </a:lnTo>
                <a:lnTo>
                  <a:pt x="2974139" y="4229100"/>
                </a:lnTo>
                <a:lnTo>
                  <a:pt x="2965387" y="4178300"/>
                </a:lnTo>
                <a:lnTo>
                  <a:pt x="2957365" y="4140200"/>
                </a:lnTo>
                <a:lnTo>
                  <a:pt x="2950077" y="4089400"/>
                </a:lnTo>
                <a:lnTo>
                  <a:pt x="2943530" y="4038600"/>
                </a:lnTo>
                <a:lnTo>
                  <a:pt x="2937731" y="4000500"/>
                </a:lnTo>
                <a:lnTo>
                  <a:pt x="2932684" y="3949700"/>
                </a:lnTo>
                <a:lnTo>
                  <a:pt x="2928397" y="3898900"/>
                </a:lnTo>
                <a:lnTo>
                  <a:pt x="2924876" y="3848100"/>
                </a:lnTo>
                <a:lnTo>
                  <a:pt x="2922126" y="3810000"/>
                </a:lnTo>
                <a:lnTo>
                  <a:pt x="2920155" y="3759200"/>
                </a:lnTo>
                <a:lnTo>
                  <a:pt x="2918967" y="3708400"/>
                </a:lnTo>
                <a:lnTo>
                  <a:pt x="2918570" y="3657600"/>
                </a:lnTo>
                <a:lnTo>
                  <a:pt x="2918967" y="3606800"/>
                </a:lnTo>
                <a:lnTo>
                  <a:pt x="2920155" y="3556000"/>
                </a:lnTo>
                <a:lnTo>
                  <a:pt x="2922126" y="3517900"/>
                </a:lnTo>
                <a:lnTo>
                  <a:pt x="2924876" y="3467100"/>
                </a:lnTo>
                <a:lnTo>
                  <a:pt x="2928397" y="3416300"/>
                </a:lnTo>
                <a:lnTo>
                  <a:pt x="2932684" y="3365500"/>
                </a:lnTo>
                <a:lnTo>
                  <a:pt x="2937731" y="3327400"/>
                </a:lnTo>
                <a:lnTo>
                  <a:pt x="2943530" y="3276600"/>
                </a:lnTo>
                <a:lnTo>
                  <a:pt x="2950077" y="3225800"/>
                </a:lnTo>
                <a:lnTo>
                  <a:pt x="2957365" y="3187700"/>
                </a:lnTo>
                <a:lnTo>
                  <a:pt x="2965387" y="3136900"/>
                </a:lnTo>
                <a:lnTo>
                  <a:pt x="2974139" y="3086100"/>
                </a:lnTo>
                <a:lnTo>
                  <a:pt x="2983612" y="3048000"/>
                </a:lnTo>
                <a:lnTo>
                  <a:pt x="2993802" y="2997200"/>
                </a:lnTo>
                <a:lnTo>
                  <a:pt x="3004702" y="2959100"/>
                </a:lnTo>
                <a:lnTo>
                  <a:pt x="3016306" y="2908300"/>
                </a:lnTo>
                <a:lnTo>
                  <a:pt x="3028608" y="2870200"/>
                </a:lnTo>
                <a:lnTo>
                  <a:pt x="3041602" y="2819400"/>
                </a:lnTo>
                <a:lnTo>
                  <a:pt x="3055280" y="2781300"/>
                </a:lnTo>
                <a:lnTo>
                  <a:pt x="3069639" y="2730500"/>
                </a:lnTo>
                <a:lnTo>
                  <a:pt x="3084670" y="2692400"/>
                </a:lnTo>
                <a:lnTo>
                  <a:pt x="3100368" y="2641600"/>
                </a:lnTo>
                <a:lnTo>
                  <a:pt x="3116727" y="2603500"/>
                </a:lnTo>
                <a:lnTo>
                  <a:pt x="3133741" y="2565400"/>
                </a:lnTo>
                <a:lnTo>
                  <a:pt x="3151403" y="2514600"/>
                </a:lnTo>
                <a:lnTo>
                  <a:pt x="3169708" y="2476500"/>
                </a:lnTo>
                <a:lnTo>
                  <a:pt x="3188648" y="2438400"/>
                </a:lnTo>
                <a:lnTo>
                  <a:pt x="3208219" y="2387600"/>
                </a:lnTo>
                <a:lnTo>
                  <a:pt x="3228413" y="2349500"/>
                </a:lnTo>
                <a:lnTo>
                  <a:pt x="3249226" y="2311400"/>
                </a:lnTo>
                <a:lnTo>
                  <a:pt x="3270649" y="2273300"/>
                </a:lnTo>
                <a:lnTo>
                  <a:pt x="3292678" y="2235200"/>
                </a:lnTo>
                <a:lnTo>
                  <a:pt x="3315306" y="2197100"/>
                </a:lnTo>
                <a:lnTo>
                  <a:pt x="3338527" y="2159000"/>
                </a:lnTo>
                <a:lnTo>
                  <a:pt x="3362334" y="2120900"/>
                </a:lnTo>
                <a:lnTo>
                  <a:pt x="3386723" y="2082800"/>
                </a:lnTo>
                <a:lnTo>
                  <a:pt x="3411686" y="2044700"/>
                </a:lnTo>
                <a:lnTo>
                  <a:pt x="3437217" y="2006600"/>
                </a:lnTo>
                <a:lnTo>
                  <a:pt x="3463310" y="1968500"/>
                </a:lnTo>
                <a:lnTo>
                  <a:pt x="3489959" y="1930400"/>
                </a:lnTo>
                <a:lnTo>
                  <a:pt x="3517158" y="1892300"/>
                </a:lnTo>
                <a:lnTo>
                  <a:pt x="3544901" y="1854200"/>
                </a:lnTo>
                <a:lnTo>
                  <a:pt x="3573181" y="1816100"/>
                </a:lnTo>
                <a:lnTo>
                  <a:pt x="3601993" y="1790700"/>
                </a:lnTo>
                <a:lnTo>
                  <a:pt x="3631330" y="1752600"/>
                </a:lnTo>
                <a:lnTo>
                  <a:pt x="3661185" y="1714500"/>
                </a:lnTo>
                <a:lnTo>
                  <a:pt x="3691554" y="1689100"/>
                </a:lnTo>
                <a:lnTo>
                  <a:pt x="3722429" y="1651000"/>
                </a:lnTo>
                <a:lnTo>
                  <a:pt x="3753804" y="1625600"/>
                </a:lnTo>
                <a:lnTo>
                  <a:pt x="3785674" y="1587500"/>
                </a:lnTo>
                <a:lnTo>
                  <a:pt x="3818032" y="1562100"/>
                </a:lnTo>
                <a:lnTo>
                  <a:pt x="3850872" y="1524000"/>
                </a:lnTo>
                <a:lnTo>
                  <a:pt x="3884188" y="1498600"/>
                </a:lnTo>
                <a:lnTo>
                  <a:pt x="3917974" y="1460500"/>
                </a:lnTo>
                <a:lnTo>
                  <a:pt x="3986929" y="1409700"/>
                </a:lnTo>
                <a:lnTo>
                  <a:pt x="4022087" y="1384300"/>
                </a:lnTo>
                <a:lnTo>
                  <a:pt x="4057689" y="1346200"/>
                </a:lnTo>
                <a:lnTo>
                  <a:pt x="4130204" y="1295400"/>
                </a:lnTo>
                <a:lnTo>
                  <a:pt x="4204426" y="1244600"/>
                </a:lnTo>
                <a:lnTo>
                  <a:pt x="4280303" y="1193800"/>
                </a:lnTo>
                <a:lnTo>
                  <a:pt x="4318848" y="1168400"/>
                </a:lnTo>
                <a:lnTo>
                  <a:pt x="4357789" y="1155700"/>
                </a:lnTo>
                <a:lnTo>
                  <a:pt x="4476922" y="1079500"/>
                </a:lnTo>
                <a:lnTo>
                  <a:pt x="4517384" y="1066800"/>
                </a:lnTo>
                <a:lnTo>
                  <a:pt x="4558210" y="1041400"/>
                </a:lnTo>
                <a:lnTo>
                  <a:pt x="4599395" y="1028700"/>
                </a:lnTo>
                <a:lnTo>
                  <a:pt x="4640932" y="1003300"/>
                </a:lnTo>
                <a:lnTo>
                  <a:pt x="4682816" y="990600"/>
                </a:lnTo>
                <a:lnTo>
                  <a:pt x="4725040" y="965200"/>
                </a:lnTo>
                <a:lnTo>
                  <a:pt x="4810483" y="939800"/>
                </a:lnTo>
                <a:lnTo>
                  <a:pt x="4853691" y="914400"/>
                </a:lnTo>
                <a:lnTo>
                  <a:pt x="5210190" y="812800"/>
                </a:lnTo>
                <a:lnTo>
                  <a:pt x="5256015" y="812800"/>
                </a:lnTo>
                <a:lnTo>
                  <a:pt x="5348439" y="787400"/>
                </a:lnTo>
                <a:lnTo>
                  <a:pt x="5395025" y="787400"/>
                </a:lnTo>
                <a:lnTo>
                  <a:pt x="5441853" y="774700"/>
                </a:lnTo>
                <a:lnTo>
                  <a:pt x="5488917" y="774700"/>
                </a:lnTo>
                <a:lnTo>
                  <a:pt x="5536209" y="762000"/>
                </a:lnTo>
                <a:lnTo>
                  <a:pt x="5679400" y="762000"/>
                </a:lnTo>
                <a:lnTo>
                  <a:pt x="5727548" y="749300"/>
                </a:lnTo>
                <a:lnTo>
                  <a:pt x="6060706" y="749300"/>
                </a:lnTo>
                <a:lnTo>
                  <a:pt x="6060706" y="0"/>
                </a:lnTo>
                <a:close/>
              </a:path>
              <a:path w="6061075" h="7556500">
                <a:moveTo>
                  <a:pt x="6017408" y="6553200"/>
                </a:moveTo>
                <a:lnTo>
                  <a:pt x="5631457" y="6553200"/>
                </a:lnTo>
                <a:lnTo>
                  <a:pt x="5679400" y="6565900"/>
                </a:lnTo>
                <a:lnTo>
                  <a:pt x="5969464" y="6565900"/>
                </a:lnTo>
                <a:lnTo>
                  <a:pt x="6017408" y="6553200"/>
                </a:lnTo>
                <a:close/>
              </a:path>
              <a:path w="6061075" h="7556500">
                <a:moveTo>
                  <a:pt x="6060706" y="749300"/>
                </a:moveTo>
                <a:lnTo>
                  <a:pt x="5921316" y="749300"/>
                </a:lnTo>
                <a:lnTo>
                  <a:pt x="5969464" y="762000"/>
                </a:lnTo>
                <a:lnTo>
                  <a:pt x="5536209" y="762000"/>
                </a:lnTo>
                <a:lnTo>
                  <a:pt x="5488917" y="774700"/>
                </a:lnTo>
                <a:lnTo>
                  <a:pt x="5441853" y="774700"/>
                </a:lnTo>
                <a:lnTo>
                  <a:pt x="5395025" y="787400"/>
                </a:lnTo>
                <a:lnTo>
                  <a:pt x="5348439" y="787400"/>
                </a:lnTo>
                <a:lnTo>
                  <a:pt x="5256015" y="812800"/>
                </a:lnTo>
                <a:lnTo>
                  <a:pt x="5210190" y="812800"/>
                </a:lnTo>
                <a:lnTo>
                  <a:pt x="4853691" y="914400"/>
                </a:lnTo>
                <a:lnTo>
                  <a:pt x="4810483" y="939800"/>
                </a:lnTo>
                <a:lnTo>
                  <a:pt x="4725040" y="965200"/>
                </a:lnTo>
                <a:lnTo>
                  <a:pt x="4682816" y="990600"/>
                </a:lnTo>
                <a:lnTo>
                  <a:pt x="4640932" y="1003300"/>
                </a:lnTo>
                <a:lnTo>
                  <a:pt x="4599395" y="1028700"/>
                </a:lnTo>
                <a:lnTo>
                  <a:pt x="4558210" y="1041400"/>
                </a:lnTo>
                <a:lnTo>
                  <a:pt x="4517384" y="1066800"/>
                </a:lnTo>
                <a:lnTo>
                  <a:pt x="4476922" y="1079500"/>
                </a:lnTo>
                <a:lnTo>
                  <a:pt x="4357789" y="1155700"/>
                </a:lnTo>
                <a:lnTo>
                  <a:pt x="4318848" y="1168400"/>
                </a:lnTo>
                <a:lnTo>
                  <a:pt x="4280303" y="1193800"/>
                </a:lnTo>
                <a:lnTo>
                  <a:pt x="4204426" y="1244600"/>
                </a:lnTo>
                <a:lnTo>
                  <a:pt x="4130204" y="1295400"/>
                </a:lnTo>
                <a:lnTo>
                  <a:pt x="4057689" y="1346200"/>
                </a:lnTo>
                <a:lnTo>
                  <a:pt x="4022087" y="1384300"/>
                </a:lnTo>
                <a:lnTo>
                  <a:pt x="3986929" y="1409700"/>
                </a:lnTo>
                <a:lnTo>
                  <a:pt x="3917974" y="1460500"/>
                </a:lnTo>
                <a:lnTo>
                  <a:pt x="3884188" y="1498600"/>
                </a:lnTo>
                <a:lnTo>
                  <a:pt x="3850872" y="1524000"/>
                </a:lnTo>
                <a:lnTo>
                  <a:pt x="3818032" y="1562100"/>
                </a:lnTo>
                <a:lnTo>
                  <a:pt x="3785674" y="1587500"/>
                </a:lnTo>
                <a:lnTo>
                  <a:pt x="3753804" y="1625600"/>
                </a:lnTo>
                <a:lnTo>
                  <a:pt x="3722429" y="1651000"/>
                </a:lnTo>
                <a:lnTo>
                  <a:pt x="3691554" y="1689100"/>
                </a:lnTo>
                <a:lnTo>
                  <a:pt x="3661185" y="1714500"/>
                </a:lnTo>
                <a:lnTo>
                  <a:pt x="3631330" y="1752600"/>
                </a:lnTo>
                <a:lnTo>
                  <a:pt x="3601993" y="1790700"/>
                </a:lnTo>
                <a:lnTo>
                  <a:pt x="3573181" y="1816100"/>
                </a:lnTo>
                <a:lnTo>
                  <a:pt x="3544901" y="1854200"/>
                </a:lnTo>
                <a:lnTo>
                  <a:pt x="3517158" y="1892300"/>
                </a:lnTo>
                <a:lnTo>
                  <a:pt x="3489959" y="1930400"/>
                </a:lnTo>
                <a:lnTo>
                  <a:pt x="3463310" y="1968500"/>
                </a:lnTo>
                <a:lnTo>
                  <a:pt x="3437217" y="2006600"/>
                </a:lnTo>
                <a:lnTo>
                  <a:pt x="3411686" y="2044700"/>
                </a:lnTo>
                <a:lnTo>
                  <a:pt x="3386723" y="2082800"/>
                </a:lnTo>
                <a:lnTo>
                  <a:pt x="3362334" y="2120900"/>
                </a:lnTo>
                <a:lnTo>
                  <a:pt x="3338527" y="2159000"/>
                </a:lnTo>
                <a:lnTo>
                  <a:pt x="3315306" y="2197100"/>
                </a:lnTo>
                <a:lnTo>
                  <a:pt x="3292678" y="2235200"/>
                </a:lnTo>
                <a:lnTo>
                  <a:pt x="3270649" y="2273300"/>
                </a:lnTo>
                <a:lnTo>
                  <a:pt x="3249226" y="2311400"/>
                </a:lnTo>
                <a:lnTo>
                  <a:pt x="3228413" y="2349500"/>
                </a:lnTo>
                <a:lnTo>
                  <a:pt x="3208219" y="2387600"/>
                </a:lnTo>
                <a:lnTo>
                  <a:pt x="3188648" y="2438400"/>
                </a:lnTo>
                <a:lnTo>
                  <a:pt x="3169708" y="2476500"/>
                </a:lnTo>
                <a:lnTo>
                  <a:pt x="3151403" y="2514600"/>
                </a:lnTo>
                <a:lnTo>
                  <a:pt x="3133741" y="2565400"/>
                </a:lnTo>
                <a:lnTo>
                  <a:pt x="3116727" y="2603500"/>
                </a:lnTo>
                <a:lnTo>
                  <a:pt x="3100368" y="2641600"/>
                </a:lnTo>
                <a:lnTo>
                  <a:pt x="3084670" y="2692400"/>
                </a:lnTo>
                <a:lnTo>
                  <a:pt x="3069639" y="2730500"/>
                </a:lnTo>
                <a:lnTo>
                  <a:pt x="3055280" y="2781300"/>
                </a:lnTo>
                <a:lnTo>
                  <a:pt x="3041602" y="2819400"/>
                </a:lnTo>
                <a:lnTo>
                  <a:pt x="3028608" y="2870200"/>
                </a:lnTo>
                <a:lnTo>
                  <a:pt x="3016306" y="2908300"/>
                </a:lnTo>
                <a:lnTo>
                  <a:pt x="3004702" y="2959100"/>
                </a:lnTo>
                <a:lnTo>
                  <a:pt x="2993802" y="2997200"/>
                </a:lnTo>
                <a:lnTo>
                  <a:pt x="2983612" y="3048000"/>
                </a:lnTo>
                <a:lnTo>
                  <a:pt x="2974139" y="3086100"/>
                </a:lnTo>
                <a:lnTo>
                  <a:pt x="2965387" y="3136900"/>
                </a:lnTo>
                <a:lnTo>
                  <a:pt x="2957365" y="3187700"/>
                </a:lnTo>
                <a:lnTo>
                  <a:pt x="2950077" y="3225800"/>
                </a:lnTo>
                <a:lnTo>
                  <a:pt x="2943530" y="3276600"/>
                </a:lnTo>
                <a:lnTo>
                  <a:pt x="2937731" y="3327400"/>
                </a:lnTo>
                <a:lnTo>
                  <a:pt x="2932684" y="3365500"/>
                </a:lnTo>
                <a:lnTo>
                  <a:pt x="2928397" y="3416300"/>
                </a:lnTo>
                <a:lnTo>
                  <a:pt x="2924876" y="3467100"/>
                </a:lnTo>
                <a:lnTo>
                  <a:pt x="2922126" y="3517900"/>
                </a:lnTo>
                <a:lnTo>
                  <a:pt x="2920155" y="3556000"/>
                </a:lnTo>
                <a:lnTo>
                  <a:pt x="2918967" y="3606800"/>
                </a:lnTo>
                <a:lnTo>
                  <a:pt x="2918570" y="3657600"/>
                </a:lnTo>
                <a:lnTo>
                  <a:pt x="2918967" y="3708400"/>
                </a:lnTo>
                <a:lnTo>
                  <a:pt x="2920155" y="3759200"/>
                </a:lnTo>
                <a:lnTo>
                  <a:pt x="2922126" y="3810000"/>
                </a:lnTo>
                <a:lnTo>
                  <a:pt x="2924876" y="3848100"/>
                </a:lnTo>
                <a:lnTo>
                  <a:pt x="2928397" y="3898900"/>
                </a:lnTo>
                <a:lnTo>
                  <a:pt x="2932684" y="3949700"/>
                </a:lnTo>
                <a:lnTo>
                  <a:pt x="2937731" y="4000500"/>
                </a:lnTo>
                <a:lnTo>
                  <a:pt x="2943530" y="4038600"/>
                </a:lnTo>
                <a:lnTo>
                  <a:pt x="2950077" y="4089400"/>
                </a:lnTo>
                <a:lnTo>
                  <a:pt x="2957365" y="4140200"/>
                </a:lnTo>
                <a:lnTo>
                  <a:pt x="2965387" y="4178300"/>
                </a:lnTo>
                <a:lnTo>
                  <a:pt x="2974139" y="4229100"/>
                </a:lnTo>
                <a:lnTo>
                  <a:pt x="2983612" y="4267200"/>
                </a:lnTo>
                <a:lnTo>
                  <a:pt x="2993802" y="4318000"/>
                </a:lnTo>
                <a:lnTo>
                  <a:pt x="3004702" y="4368800"/>
                </a:lnTo>
                <a:lnTo>
                  <a:pt x="3016306" y="4406900"/>
                </a:lnTo>
                <a:lnTo>
                  <a:pt x="3028608" y="4457700"/>
                </a:lnTo>
                <a:lnTo>
                  <a:pt x="3041602" y="4495800"/>
                </a:lnTo>
                <a:lnTo>
                  <a:pt x="3055280" y="4546600"/>
                </a:lnTo>
                <a:lnTo>
                  <a:pt x="3069639" y="4584700"/>
                </a:lnTo>
                <a:lnTo>
                  <a:pt x="3084670" y="4635500"/>
                </a:lnTo>
                <a:lnTo>
                  <a:pt x="3100368" y="4673600"/>
                </a:lnTo>
                <a:lnTo>
                  <a:pt x="3116727" y="4711700"/>
                </a:lnTo>
                <a:lnTo>
                  <a:pt x="3133741" y="4762500"/>
                </a:lnTo>
                <a:lnTo>
                  <a:pt x="3151403" y="4800600"/>
                </a:lnTo>
                <a:lnTo>
                  <a:pt x="3169708" y="4838700"/>
                </a:lnTo>
                <a:lnTo>
                  <a:pt x="3188648" y="4889500"/>
                </a:lnTo>
                <a:lnTo>
                  <a:pt x="3208219" y="4927600"/>
                </a:lnTo>
                <a:lnTo>
                  <a:pt x="3228413" y="4965700"/>
                </a:lnTo>
                <a:lnTo>
                  <a:pt x="3249226" y="5003800"/>
                </a:lnTo>
                <a:lnTo>
                  <a:pt x="3270649" y="5041900"/>
                </a:lnTo>
                <a:lnTo>
                  <a:pt x="3292678" y="5092700"/>
                </a:lnTo>
                <a:lnTo>
                  <a:pt x="3315306" y="5130800"/>
                </a:lnTo>
                <a:lnTo>
                  <a:pt x="3338527" y="5168900"/>
                </a:lnTo>
                <a:lnTo>
                  <a:pt x="3362334" y="5207000"/>
                </a:lnTo>
                <a:lnTo>
                  <a:pt x="3386723" y="5245100"/>
                </a:lnTo>
                <a:lnTo>
                  <a:pt x="3411686" y="5283200"/>
                </a:lnTo>
                <a:lnTo>
                  <a:pt x="3437217" y="5321300"/>
                </a:lnTo>
                <a:lnTo>
                  <a:pt x="3463310" y="5359400"/>
                </a:lnTo>
                <a:lnTo>
                  <a:pt x="3489959" y="5384800"/>
                </a:lnTo>
                <a:lnTo>
                  <a:pt x="3517158" y="5422900"/>
                </a:lnTo>
                <a:lnTo>
                  <a:pt x="3544901" y="5461000"/>
                </a:lnTo>
                <a:lnTo>
                  <a:pt x="3573181" y="5499100"/>
                </a:lnTo>
                <a:lnTo>
                  <a:pt x="3601993" y="5537200"/>
                </a:lnTo>
                <a:lnTo>
                  <a:pt x="3631330" y="5562600"/>
                </a:lnTo>
                <a:lnTo>
                  <a:pt x="3661185" y="5600700"/>
                </a:lnTo>
                <a:lnTo>
                  <a:pt x="3691554" y="5638800"/>
                </a:lnTo>
                <a:lnTo>
                  <a:pt x="3722429" y="5664200"/>
                </a:lnTo>
                <a:lnTo>
                  <a:pt x="3753804" y="5702300"/>
                </a:lnTo>
                <a:lnTo>
                  <a:pt x="3785674" y="5727700"/>
                </a:lnTo>
                <a:lnTo>
                  <a:pt x="3818032" y="5765800"/>
                </a:lnTo>
                <a:lnTo>
                  <a:pt x="3850872" y="5791200"/>
                </a:lnTo>
                <a:lnTo>
                  <a:pt x="3884188" y="5816600"/>
                </a:lnTo>
                <a:lnTo>
                  <a:pt x="3917974" y="5854700"/>
                </a:lnTo>
                <a:lnTo>
                  <a:pt x="3986929" y="5905500"/>
                </a:lnTo>
                <a:lnTo>
                  <a:pt x="4022087" y="5943600"/>
                </a:lnTo>
                <a:lnTo>
                  <a:pt x="4057689" y="5969000"/>
                </a:lnTo>
                <a:lnTo>
                  <a:pt x="4130204" y="6019800"/>
                </a:lnTo>
                <a:lnTo>
                  <a:pt x="4204426" y="6070600"/>
                </a:lnTo>
                <a:lnTo>
                  <a:pt x="4280303" y="6121400"/>
                </a:lnTo>
                <a:lnTo>
                  <a:pt x="4357789" y="6172200"/>
                </a:lnTo>
                <a:lnTo>
                  <a:pt x="4397119" y="6184900"/>
                </a:lnTo>
                <a:lnTo>
                  <a:pt x="4517384" y="6261100"/>
                </a:lnTo>
                <a:lnTo>
                  <a:pt x="4558210" y="6273800"/>
                </a:lnTo>
                <a:lnTo>
                  <a:pt x="4599395" y="6299200"/>
                </a:lnTo>
                <a:lnTo>
                  <a:pt x="4640932" y="6311900"/>
                </a:lnTo>
                <a:lnTo>
                  <a:pt x="4682816" y="6337300"/>
                </a:lnTo>
                <a:lnTo>
                  <a:pt x="4767598" y="6362700"/>
                </a:lnTo>
                <a:lnTo>
                  <a:pt x="4810483" y="6388100"/>
                </a:lnTo>
                <a:lnTo>
                  <a:pt x="5256015" y="6515100"/>
                </a:lnTo>
                <a:lnTo>
                  <a:pt x="5302100" y="6515100"/>
                </a:lnTo>
                <a:lnTo>
                  <a:pt x="5348439" y="6527800"/>
                </a:lnTo>
                <a:lnTo>
                  <a:pt x="5395025" y="6527800"/>
                </a:lnTo>
                <a:lnTo>
                  <a:pt x="5441853" y="6540500"/>
                </a:lnTo>
                <a:lnTo>
                  <a:pt x="5488917" y="6540500"/>
                </a:lnTo>
                <a:lnTo>
                  <a:pt x="5536209" y="6553200"/>
                </a:lnTo>
                <a:lnTo>
                  <a:pt x="6017408" y="6553200"/>
                </a:lnTo>
                <a:lnTo>
                  <a:pt x="5969464" y="6565900"/>
                </a:lnTo>
                <a:lnTo>
                  <a:pt x="6060706" y="6565900"/>
                </a:lnTo>
                <a:lnTo>
                  <a:pt x="6060706" y="749300"/>
                </a:lnTo>
                <a:close/>
              </a:path>
              <a:path w="6061075" h="7556500">
                <a:moveTo>
                  <a:pt x="5921316" y="749300"/>
                </a:moveTo>
                <a:lnTo>
                  <a:pt x="5727548" y="749300"/>
                </a:lnTo>
                <a:lnTo>
                  <a:pt x="5679400" y="762000"/>
                </a:lnTo>
                <a:lnTo>
                  <a:pt x="5969464" y="762000"/>
                </a:lnTo>
                <a:lnTo>
                  <a:pt x="5921316" y="749300"/>
                </a:lnTo>
                <a:close/>
              </a:path>
            </a:pathLst>
          </a:custGeom>
          <a:solidFill>
            <a:srgbClr val="FFFFFF"/>
          </a:solidFill>
        </p:spPr>
        <p:txBody>
          <a:bodyPr wrap="square" lIns="0" tIns="0" rIns="0" bIns="0" rtlCol="0"/>
          <a:lstStyle/>
          <a:p>
            <a:endParaRPr/>
          </a:p>
        </p:txBody>
      </p:sp>
      <p:grpSp>
        <p:nvGrpSpPr>
          <p:cNvPr id="5" name="object 5"/>
          <p:cNvGrpSpPr/>
          <p:nvPr/>
        </p:nvGrpSpPr>
        <p:grpSpPr>
          <a:xfrm>
            <a:off x="6767995" y="12"/>
            <a:ext cx="3924300" cy="7560309"/>
            <a:chOff x="6767995" y="12"/>
            <a:chExt cx="3924300" cy="7560309"/>
          </a:xfrm>
        </p:grpSpPr>
        <p:pic>
          <p:nvPicPr>
            <p:cNvPr id="6" name="object 6"/>
            <p:cNvPicPr/>
            <p:nvPr/>
          </p:nvPicPr>
          <p:blipFill>
            <a:blip r:embed="rId2" cstate="print"/>
            <a:stretch>
              <a:fillRect/>
            </a:stretch>
          </p:blipFill>
          <p:spPr>
            <a:xfrm>
              <a:off x="6767995" y="12"/>
              <a:ext cx="3924007" cy="7559992"/>
            </a:xfrm>
            <a:prstGeom prst="rect">
              <a:avLst/>
            </a:prstGeom>
          </p:spPr>
        </p:pic>
        <p:pic>
          <p:nvPicPr>
            <p:cNvPr id="7" name="object 7"/>
            <p:cNvPicPr/>
            <p:nvPr/>
          </p:nvPicPr>
          <p:blipFill>
            <a:blip r:embed="rId3" cstate="print"/>
            <a:stretch>
              <a:fillRect/>
            </a:stretch>
          </p:blipFill>
          <p:spPr>
            <a:xfrm>
              <a:off x="10227767" y="3596779"/>
              <a:ext cx="464235" cy="366458"/>
            </a:xfrm>
            <a:prstGeom prst="rect">
              <a:avLst/>
            </a:prstGeom>
          </p:spPr>
        </p:pic>
      </p:grpSp>
      <p:sp>
        <p:nvSpPr>
          <p:cNvPr id="8" name="object 8"/>
          <p:cNvSpPr txBox="1"/>
          <p:nvPr/>
        </p:nvSpPr>
        <p:spPr>
          <a:xfrm>
            <a:off x="10348541" y="3695214"/>
            <a:ext cx="104139" cy="177800"/>
          </a:xfrm>
          <a:prstGeom prst="rect">
            <a:avLst/>
          </a:prstGeom>
        </p:spPr>
        <p:txBody>
          <a:bodyPr vert="horz" wrap="square" lIns="0" tIns="12700" rIns="0" bIns="0" rtlCol="0">
            <a:spAutoFit/>
          </a:bodyPr>
          <a:lstStyle/>
          <a:p>
            <a:pPr marL="12700">
              <a:lnSpc>
                <a:spcPct val="100000"/>
              </a:lnSpc>
              <a:spcBef>
                <a:spcPts val="100"/>
              </a:spcBef>
            </a:pPr>
            <a:r>
              <a:rPr sz="1000" b="0" dirty="0">
                <a:solidFill>
                  <a:srgbClr val="FFFFFF"/>
                </a:solidFill>
                <a:latin typeface="Montserrat Medium"/>
                <a:cs typeface="Montserrat Medium"/>
              </a:rPr>
              <a:t>9</a:t>
            </a:r>
            <a:endParaRPr sz="1000">
              <a:latin typeface="Montserrat Medium"/>
              <a:cs typeface="Montserrat Medium"/>
            </a:endParaRPr>
          </a:p>
        </p:txBody>
      </p:sp>
      <p:sp>
        <p:nvSpPr>
          <p:cNvPr id="9" name="object 9"/>
          <p:cNvSpPr txBox="1"/>
          <p:nvPr/>
        </p:nvSpPr>
        <p:spPr>
          <a:xfrm>
            <a:off x="8940012" y="176154"/>
            <a:ext cx="1434465" cy="380365"/>
          </a:xfrm>
          <a:prstGeom prst="rect">
            <a:avLst/>
          </a:prstGeom>
        </p:spPr>
        <p:txBody>
          <a:bodyPr vert="horz" wrap="square" lIns="0" tIns="72390" rIns="0" bIns="0" rtlCol="0">
            <a:spAutoFit/>
          </a:bodyPr>
          <a:lstStyle/>
          <a:p>
            <a:pPr marL="12700">
              <a:lnSpc>
                <a:spcPct val="100000"/>
              </a:lnSpc>
              <a:spcBef>
                <a:spcPts val="570"/>
              </a:spcBef>
            </a:pPr>
            <a:r>
              <a:rPr sz="1000" b="1" dirty="0">
                <a:solidFill>
                  <a:srgbClr val="006647"/>
                </a:solidFill>
                <a:latin typeface="Montserrat"/>
                <a:cs typeface="Montserrat"/>
              </a:rPr>
              <a:t>Polityka</a:t>
            </a:r>
            <a:r>
              <a:rPr sz="1000" b="1" spc="-55" dirty="0">
                <a:solidFill>
                  <a:srgbClr val="006647"/>
                </a:solidFill>
                <a:latin typeface="Montserrat"/>
                <a:cs typeface="Montserrat"/>
              </a:rPr>
              <a:t> </a:t>
            </a:r>
            <a:r>
              <a:rPr sz="1000" b="1" spc="-10" dirty="0">
                <a:solidFill>
                  <a:srgbClr val="006647"/>
                </a:solidFill>
                <a:latin typeface="Montserrat"/>
                <a:cs typeface="Montserrat"/>
              </a:rPr>
              <a:t>Klimatyczna</a:t>
            </a:r>
            <a:endParaRPr sz="1000">
              <a:latin typeface="Montserrat"/>
              <a:cs typeface="Montserrat"/>
            </a:endParaRPr>
          </a:p>
          <a:p>
            <a:pPr marL="93345">
              <a:lnSpc>
                <a:spcPct val="100000"/>
              </a:lnSpc>
              <a:spcBef>
                <a:spcPts val="335"/>
              </a:spcBef>
            </a:pPr>
            <a:r>
              <a:rPr sz="650" dirty="0">
                <a:solidFill>
                  <a:srgbClr val="006647"/>
                </a:solidFill>
                <a:latin typeface="Century Gothic"/>
                <a:cs typeface="Century Gothic"/>
              </a:rPr>
              <a:t>Banku</a:t>
            </a:r>
            <a:r>
              <a:rPr sz="650" spc="155" dirty="0">
                <a:solidFill>
                  <a:srgbClr val="006647"/>
                </a:solidFill>
                <a:latin typeface="Century Gothic"/>
                <a:cs typeface="Century Gothic"/>
              </a:rPr>
              <a:t> </a:t>
            </a:r>
            <a:r>
              <a:rPr sz="650" dirty="0">
                <a:solidFill>
                  <a:srgbClr val="006647"/>
                </a:solidFill>
                <a:latin typeface="Century Gothic"/>
                <a:cs typeface="Century Gothic"/>
              </a:rPr>
              <a:t>Ochrony</a:t>
            </a:r>
            <a:r>
              <a:rPr sz="650" spc="155" dirty="0">
                <a:solidFill>
                  <a:srgbClr val="006647"/>
                </a:solidFill>
                <a:latin typeface="Century Gothic"/>
                <a:cs typeface="Century Gothic"/>
              </a:rPr>
              <a:t> </a:t>
            </a:r>
            <a:r>
              <a:rPr sz="650" dirty="0">
                <a:solidFill>
                  <a:srgbClr val="006647"/>
                </a:solidFill>
                <a:latin typeface="Century Gothic"/>
                <a:cs typeface="Century Gothic"/>
              </a:rPr>
              <a:t>Środowiska</a:t>
            </a:r>
            <a:r>
              <a:rPr sz="650" spc="155" dirty="0">
                <a:solidFill>
                  <a:srgbClr val="006647"/>
                </a:solidFill>
                <a:latin typeface="Century Gothic"/>
                <a:cs typeface="Century Gothic"/>
              </a:rPr>
              <a:t> </a:t>
            </a:r>
            <a:r>
              <a:rPr sz="650" spc="-20" dirty="0">
                <a:solidFill>
                  <a:srgbClr val="006647"/>
                </a:solidFill>
                <a:latin typeface="Century Gothic"/>
                <a:cs typeface="Century Gothic"/>
              </a:rPr>
              <a:t>S.A.</a:t>
            </a:r>
            <a:endParaRPr sz="650">
              <a:latin typeface="Century Gothic"/>
              <a:cs typeface="Century Gothic"/>
            </a:endParaRPr>
          </a:p>
        </p:txBody>
      </p:sp>
      <p:sp>
        <p:nvSpPr>
          <p:cNvPr id="10" name="object 9">
            <a:extLst>
              <a:ext uri="{FF2B5EF4-FFF2-40B4-BE49-F238E27FC236}">
                <a16:creationId xmlns:a16="http://schemas.microsoft.com/office/drawing/2014/main" id="{81B654EF-5A19-C0A6-74F7-88C075A68431}"/>
              </a:ext>
            </a:extLst>
          </p:cNvPr>
          <p:cNvSpPr txBox="1"/>
          <p:nvPr/>
        </p:nvSpPr>
        <p:spPr>
          <a:xfrm>
            <a:off x="345202" y="1343025"/>
            <a:ext cx="4286094" cy="820417"/>
          </a:xfrm>
          <a:prstGeom prst="rect">
            <a:avLst/>
          </a:prstGeom>
        </p:spPr>
        <p:txBody>
          <a:bodyPr vert="horz" wrap="square" lIns="0" tIns="12700" rIns="0" bIns="0" rtlCol="0">
            <a:spAutoFit/>
          </a:bodyPr>
          <a:lstStyle/>
          <a:p>
            <a:pPr marL="12065" marR="5080" algn="just">
              <a:lnSpc>
                <a:spcPct val="150000"/>
              </a:lnSpc>
              <a:spcBef>
                <a:spcPts val="100"/>
              </a:spcBef>
              <a:tabLst>
                <a:tab pos="228600" algn="l"/>
                <a:tab pos="229235" algn="l"/>
              </a:tabLst>
            </a:pPr>
            <a:r>
              <a:rPr lang="pl-PL" sz="900" dirty="0">
                <a:solidFill>
                  <a:srgbClr val="58595B"/>
                </a:solidFill>
                <a:latin typeface="Montserrat"/>
                <a:cs typeface="Montserrat"/>
              </a:rPr>
              <a:t>   bezwyznaniowość, przekonania polityczne, przynależność związkową, </a:t>
            </a:r>
            <a:br>
              <a:rPr lang="pl-PL" sz="900" dirty="0">
                <a:solidFill>
                  <a:srgbClr val="58595B"/>
                </a:solidFill>
                <a:latin typeface="Montserrat"/>
                <a:cs typeface="Montserrat"/>
              </a:rPr>
            </a:br>
            <a:r>
              <a:rPr lang="pl-PL" sz="900" dirty="0">
                <a:solidFill>
                  <a:srgbClr val="58595B"/>
                </a:solidFill>
                <a:latin typeface="Montserrat"/>
                <a:cs typeface="Montserrat"/>
              </a:rPr>
              <a:t>   orientację seksualną, tożsamość płciową, status rodzinny, styl życia, </a:t>
            </a:r>
            <a:br>
              <a:rPr lang="pl-PL" sz="900" dirty="0">
                <a:solidFill>
                  <a:srgbClr val="58595B"/>
                </a:solidFill>
                <a:latin typeface="Montserrat"/>
                <a:cs typeface="Montserrat"/>
              </a:rPr>
            </a:br>
            <a:r>
              <a:rPr lang="pl-PL" sz="900" dirty="0">
                <a:solidFill>
                  <a:srgbClr val="58595B"/>
                </a:solidFill>
                <a:latin typeface="Montserrat"/>
                <a:cs typeface="Montserrat"/>
              </a:rPr>
              <a:t>   podstawę zatrudnienia oraz inne przesłanki narażające na zachowania </a:t>
            </a:r>
            <a:br>
              <a:rPr lang="pl-PL" sz="900" dirty="0">
                <a:solidFill>
                  <a:srgbClr val="58595B"/>
                </a:solidFill>
                <a:latin typeface="Montserrat"/>
                <a:cs typeface="Montserrat"/>
              </a:rPr>
            </a:br>
            <a:r>
              <a:rPr lang="pl-PL" sz="900" dirty="0">
                <a:solidFill>
                  <a:srgbClr val="58595B"/>
                </a:solidFill>
                <a:latin typeface="Montserrat"/>
                <a:cs typeface="Montserrat"/>
              </a:rPr>
              <a:t>   dyskryminacyjne.</a:t>
            </a:r>
          </a:p>
        </p:txBody>
      </p:sp>
      <p:sp>
        <p:nvSpPr>
          <p:cNvPr id="11" name="object 10">
            <a:extLst>
              <a:ext uri="{FF2B5EF4-FFF2-40B4-BE49-F238E27FC236}">
                <a16:creationId xmlns:a16="http://schemas.microsoft.com/office/drawing/2014/main" id="{4C8410E9-4A21-BB46-9918-B847BA957E38}"/>
              </a:ext>
            </a:extLst>
          </p:cNvPr>
          <p:cNvSpPr txBox="1"/>
          <p:nvPr/>
        </p:nvSpPr>
        <p:spPr>
          <a:xfrm>
            <a:off x="447141" y="2638425"/>
            <a:ext cx="4082216" cy="394980"/>
          </a:xfrm>
          <a:prstGeom prst="rect">
            <a:avLst/>
          </a:prstGeom>
        </p:spPr>
        <p:txBody>
          <a:bodyPr vert="horz" wrap="square" lIns="0" tIns="12700" rIns="0" bIns="0" rtlCol="0">
            <a:spAutoFit/>
          </a:bodyPr>
          <a:lstStyle/>
          <a:p>
            <a:pPr marL="12700" algn="ctr">
              <a:lnSpc>
                <a:spcPct val="100000"/>
              </a:lnSpc>
              <a:spcBef>
                <a:spcPts val="100"/>
              </a:spcBef>
            </a:pPr>
            <a:r>
              <a:rPr sz="1200" b="1" dirty="0">
                <a:solidFill>
                  <a:srgbClr val="006647"/>
                </a:solidFill>
                <a:latin typeface="Arial"/>
                <a:cs typeface="Arial"/>
              </a:rPr>
              <a:t>§</a:t>
            </a:r>
            <a:r>
              <a:rPr sz="1200" b="1" spc="-25" dirty="0">
                <a:solidFill>
                  <a:srgbClr val="006647"/>
                </a:solidFill>
                <a:latin typeface="Arial"/>
                <a:cs typeface="Arial"/>
              </a:rPr>
              <a:t> </a:t>
            </a:r>
            <a:r>
              <a:rPr lang="pl-PL" sz="1200" b="1" spc="-25" dirty="0">
                <a:solidFill>
                  <a:srgbClr val="006647"/>
                </a:solidFill>
                <a:latin typeface="Arial"/>
                <a:cs typeface="Arial"/>
              </a:rPr>
              <a:t>21</a:t>
            </a:r>
            <a:endParaRPr lang="pl-PL" sz="1200" b="1" spc="-50" dirty="0">
              <a:solidFill>
                <a:srgbClr val="006647"/>
              </a:solidFill>
              <a:latin typeface="Arial"/>
              <a:cs typeface="Arial"/>
            </a:endParaRPr>
          </a:p>
          <a:p>
            <a:pPr marL="12700" algn="ctr">
              <a:lnSpc>
                <a:spcPct val="100000"/>
              </a:lnSpc>
              <a:spcBef>
                <a:spcPts val="100"/>
              </a:spcBef>
            </a:pPr>
            <a:r>
              <a:rPr lang="pl-PL" sz="1200" b="1" spc="-50" dirty="0">
                <a:solidFill>
                  <a:srgbClr val="006647"/>
                </a:solidFill>
                <a:latin typeface="Arial"/>
                <a:cs typeface="Arial"/>
              </a:rPr>
              <a:t>Zakres obowiązywania i realizacja Deklaracji</a:t>
            </a:r>
            <a:endParaRPr sz="1200" dirty="0">
              <a:latin typeface="Arial"/>
              <a:cs typeface="Arial"/>
            </a:endParaRPr>
          </a:p>
        </p:txBody>
      </p:sp>
      <p:sp>
        <p:nvSpPr>
          <p:cNvPr id="12" name="object 9">
            <a:extLst>
              <a:ext uri="{FF2B5EF4-FFF2-40B4-BE49-F238E27FC236}">
                <a16:creationId xmlns:a16="http://schemas.microsoft.com/office/drawing/2014/main" id="{16FE3665-9EFC-A8E5-6504-3A1FDB2D45DF}"/>
              </a:ext>
            </a:extLst>
          </p:cNvPr>
          <p:cNvSpPr txBox="1"/>
          <p:nvPr/>
        </p:nvSpPr>
        <p:spPr>
          <a:xfrm>
            <a:off x="345202" y="3502896"/>
            <a:ext cx="4286094" cy="1871987"/>
          </a:xfrm>
          <a:prstGeom prst="rect">
            <a:avLst/>
          </a:prstGeom>
        </p:spPr>
        <p:txBody>
          <a:bodyPr vert="horz" wrap="square" lIns="0" tIns="12700" rIns="0" bIns="0" rtlCol="0">
            <a:spAutoFit/>
          </a:bodyPr>
          <a:lstStyle/>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Postanowienia niniejszej Deklaracji obowiązują członków Zarządu </a:t>
            </a:r>
            <a:br>
              <a:rPr lang="pl-PL" sz="900" dirty="0">
                <a:solidFill>
                  <a:srgbClr val="58595B"/>
                </a:solidFill>
                <a:latin typeface="Montserrat"/>
                <a:cs typeface="Montserrat"/>
              </a:rPr>
            </a:br>
            <a:r>
              <a:rPr lang="pl-PL" sz="900" dirty="0">
                <a:solidFill>
                  <a:srgbClr val="58595B"/>
                </a:solidFill>
                <a:latin typeface="Montserrat"/>
                <a:cs typeface="Montserrat"/>
              </a:rPr>
              <a:t>i Rady Nadzorczej oraz wszystkich pracowników Banku, bez względu na zajmowane stanowisko i formę zatrudnienia, a także wszystkie osoby działające na rzecz lub w imieniu Banku.</a:t>
            </a:r>
          </a:p>
          <a:p>
            <a:pPr marL="240665" marR="5080" indent="-228600" algn="just">
              <a:lnSpc>
                <a:spcPct val="150000"/>
              </a:lnSpc>
              <a:spcBef>
                <a:spcPts val="100"/>
              </a:spcBef>
              <a:buFont typeface="+mj-lt"/>
              <a:buAutoNum type="arabicPeriod"/>
              <a:tabLst>
                <a:tab pos="228600" algn="l"/>
                <a:tab pos="229235" algn="l"/>
              </a:tabLst>
            </a:pPr>
            <a:r>
              <a:rPr lang="pl-PL" sz="900" dirty="0">
                <a:solidFill>
                  <a:srgbClr val="58595B"/>
                </a:solidFill>
                <a:latin typeface="Montserrat"/>
                <a:cs typeface="Montserrat"/>
              </a:rPr>
              <a:t>Niniejszy dokument podlega cyklicznemu przeglądowi, nie rzadziej niż co dwa lata. W trakcie przeglądu uwzględniane są w szczególności uwagi i sugestie zgłaszane przez członków Zarządu, pracowników Banku i osoby trzecie, a także zmiany przepisów prawa lub praktyk oraz doświadczeń zdobytych w zakresie stosowania Deklaracji.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1613</TotalTime>
  <Words>2608</Words>
  <Application>Microsoft Office PowerPoint</Application>
  <PresentationFormat>Niestandardowy</PresentationFormat>
  <Paragraphs>178</Paragraphs>
  <Slides>9</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9</vt:i4>
      </vt:variant>
    </vt:vector>
  </HeadingPairs>
  <TitlesOfParts>
    <vt:vector size="17" baseType="lpstr">
      <vt:lpstr>Arial</vt:lpstr>
      <vt:lpstr>Calibri</vt:lpstr>
      <vt:lpstr>Century Gothic</vt:lpstr>
      <vt:lpstr>Montserrat</vt:lpstr>
      <vt:lpstr>Montserrat Light</vt:lpstr>
      <vt:lpstr>Montserrat Medium</vt:lpstr>
      <vt:lpstr>Times New Roman</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cp:lastModifiedBy>Żero Kamil</cp:lastModifiedBy>
  <cp:revision>7</cp:revision>
  <dcterms:created xsi:type="dcterms:W3CDTF">2022-10-07T12:43:17Z</dcterms:created>
  <dcterms:modified xsi:type="dcterms:W3CDTF">2023-04-25T11:07:32Z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2021-10-25T00:00:00Z</vt:filetime>
  </property>
  <property fmtid="{D5CDD505-2E9C-101B-9397-08002B2CF9AE}" pid="3" name="Creator">
    <vt:lpwstr>Adobe InDesign 16.4 (Windows)</vt:lpwstr>
  </property>
  <property fmtid="{D5CDD505-2E9C-101B-9397-08002B2CF9AE}" pid="4" name="LastSaved">
    <vt:filetime>2022-10-07T00:00:00Z</vt:filetime>
  </property>
  <property fmtid="{D5CDD505-2E9C-101B-9397-08002B2CF9AE}" pid="5" name="Producer">
    <vt:lpwstr>Adobe PDF Library 16.0</vt:lpwstr>
  </property>
  <property fmtid="{D5CDD505-2E9C-101B-9397-08002B2CF9AE}" pid="6" name="MSIP_Label_da0d7ebb-8d5f-4d70-ab59-1b8ea1828e86_Enabled">
    <vt:lpwstr>true</vt:lpwstr>
  </property>
  <property fmtid="{D5CDD505-2E9C-101B-9397-08002B2CF9AE}" pid="7" name="MSIP_Label_da0d7ebb-8d5f-4d70-ab59-1b8ea1828e86_SetDate">
    <vt:lpwstr>2023-02-15T12:53:00Z</vt:lpwstr>
  </property>
  <property fmtid="{D5CDD505-2E9C-101B-9397-08002B2CF9AE}" pid="8" name="MSIP_Label_da0d7ebb-8d5f-4d70-ab59-1b8ea1828e86_Method">
    <vt:lpwstr>Privileged</vt:lpwstr>
  </property>
  <property fmtid="{D5CDD505-2E9C-101B-9397-08002B2CF9AE}" pid="9" name="MSIP_Label_da0d7ebb-8d5f-4d70-ab59-1b8ea1828e86_Name">
    <vt:lpwstr>da0d7ebb-8d5f-4d70-ab59-1b8ea1828e86</vt:lpwstr>
  </property>
  <property fmtid="{D5CDD505-2E9C-101B-9397-08002B2CF9AE}" pid="10" name="MSIP_Label_da0d7ebb-8d5f-4d70-ab59-1b8ea1828e86_SiteId">
    <vt:lpwstr>f496e8ac-cda8-4c70-b009-f8e1cc805d20</vt:lpwstr>
  </property>
  <property fmtid="{D5CDD505-2E9C-101B-9397-08002B2CF9AE}" pid="11" name="MSIP_Label_da0d7ebb-8d5f-4d70-ab59-1b8ea1828e86_ActionId">
    <vt:lpwstr>fd7ffa4c-5bc1-4108-a753-cd1103d52fba</vt:lpwstr>
  </property>
  <property fmtid="{D5CDD505-2E9C-101B-9397-08002B2CF9AE}" pid="12" name="MSIP_Label_da0d7ebb-8d5f-4d70-ab59-1b8ea1828e86_ContentBits">
    <vt:lpwstr>0</vt:lpwstr>
  </property>
</Properties>
</file>